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8" r:id="rId2"/>
    <p:sldId id="260" r:id="rId3"/>
    <p:sldId id="257" r:id="rId4"/>
    <p:sldId id="263" r:id="rId5"/>
    <p:sldId id="259" r:id="rId6"/>
    <p:sldId id="261" r:id="rId7"/>
    <p:sldId id="274" r:id="rId8"/>
    <p:sldId id="275" r:id="rId9"/>
    <p:sldId id="276" r:id="rId10"/>
    <p:sldId id="277" r:id="rId11"/>
    <p:sldId id="278" r:id="rId12"/>
    <p:sldId id="262" r:id="rId13"/>
    <p:sldId id="264" r:id="rId14"/>
    <p:sldId id="265" r:id="rId15"/>
    <p:sldId id="266" r:id="rId16"/>
    <p:sldId id="268" r:id="rId17"/>
    <p:sldId id="267" r:id="rId18"/>
    <p:sldId id="269" r:id="rId19"/>
    <p:sldId id="270" r:id="rId20"/>
    <p:sldId id="271" r:id="rId21"/>
    <p:sldId id="272" r:id="rId22"/>
    <p:sldId id="2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697"/>
  </p:normalViewPr>
  <p:slideViewPr>
    <p:cSldViewPr snapToGrid="0" snapToObjects="1">
      <p:cViewPr varScale="1">
        <p:scale>
          <a:sx n="85" d="100"/>
          <a:sy n="85" d="100"/>
        </p:scale>
        <p:origin x="134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35229F-DCC3-2A4C-BF31-0CF819CBA2D4}" type="datetimeFigureOut">
              <a:rPr lang="en-US" smtClean="0"/>
              <a:t>11/19/17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DF475-8810-C849-97D4-4B9B17CFD9D1}" type="slidenum">
              <a:rPr lang="en-US" smtClean="0"/>
              <a:t>‹#›</a:t>
            </a:fld>
            <a:endParaRPr lang="en-US"/>
          </a:p>
        </p:txBody>
      </p:sp>
    </p:spTree>
    <p:extLst>
      <p:ext uri="{BB962C8B-B14F-4D97-AF65-F5344CB8AC3E}">
        <p14:creationId xmlns:p14="http://schemas.microsoft.com/office/powerpoint/2010/main" val="319064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3838DD-CE68-2442-9990-A208E9A5D76F}" type="datetimeFigureOut">
              <a:rPr lang="en-US" smtClean="0"/>
              <a:t>11/19/17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9999E-E4DD-1F4F-8DAB-82B5AC476817}" type="slidenum">
              <a:rPr lang="en-US" smtClean="0"/>
              <a:t>‹#›</a:t>
            </a:fld>
            <a:endParaRPr lang="en-US"/>
          </a:p>
        </p:txBody>
      </p:sp>
    </p:spTree>
    <p:extLst>
      <p:ext uri="{BB962C8B-B14F-4D97-AF65-F5344CB8AC3E}">
        <p14:creationId xmlns:p14="http://schemas.microsoft.com/office/powerpoint/2010/main" val="1224500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838DD-CE68-2442-9990-A208E9A5D76F}" type="datetimeFigureOut">
              <a:rPr lang="en-US" smtClean="0"/>
              <a:t>11/19/17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9999E-E4DD-1F4F-8DAB-82B5AC476817}" type="slidenum">
              <a:rPr lang="en-US" smtClean="0"/>
              <a:t>‹#›</a:t>
            </a:fld>
            <a:endParaRPr lang="en-US"/>
          </a:p>
        </p:txBody>
      </p:sp>
    </p:spTree>
    <p:extLst>
      <p:ext uri="{BB962C8B-B14F-4D97-AF65-F5344CB8AC3E}">
        <p14:creationId xmlns:p14="http://schemas.microsoft.com/office/powerpoint/2010/main" val="1324590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838DD-CE68-2442-9990-A208E9A5D76F}" type="datetimeFigureOut">
              <a:rPr lang="en-US" smtClean="0"/>
              <a:t>11/19/17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9999E-E4DD-1F4F-8DAB-82B5AC476817}" type="slidenum">
              <a:rPr lang="en-US" smtClean="0"/>
              <a:t>‹#›</a:t>
            </a:fld>
            <a:endParaRPr lang="en-US"/>
          </a:p>
        </p:txBody>
      </p:sp>
    </p:spTree>
    <p:extLst>
      <p:ext uri="{BB962C8B-B14F-4D97-AF65-F5344CB8AC3E}">
        <p14:creationId xmlns:p14="http://schemas.microsoft.com/office/powerpoint/2010/main" val="158007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838DD-CE68-2442-9990-A208E9A5D76F}" type="datetimeFigureOut">
              <a:rPr lang="en-US" smtClean="0"/>
              <a:t>11/19/17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9999E-E4DD-1F4F-8DAB-82B5AC476817}" type="slidenum">
              <a:rPr lang="en-US" smtClean="0"/>
              <a:t>‹#›</a:t>
            </a:fld>
            <a:endParaRPr lang="en-US"/>
          </a:p>
        </p:txBody>
      </p:sp>
    </p:spTree>
    <p:extLst>
      <p:ext uri="{BB962C8B-B14F-4D97-AF65-F5344CB8AC3E}">
        <p14:creationId xmlns:p14="http://schemas.microsoft.com/office/powerpoint/2010/main" val="851240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3838DD-CE68-2442-9990-A208E9A5D76F}" type="datetimeFigureOut">
              <a:rPr lang="en-US" smtClean="0"/>
              <a:t>11/19/17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9999E-E4DD-1F4F-8DAB-82B5AC476817}" type="slidenum">
              <a:rPr lang="en-US" smtClean="0"/>
              <a:t>‹#›</a:t>
            </a:fld>
            <a:endParaRPr lang="en-US"/>
          </a:p>
        </p:txBody>
      </p:sp>
    </p:spTree>
    <p:extLst>
      <p:ext uri="{BB962C8B-B14F-4D97-AF65-F5344CB8AC3E}">
        <p14:creationId xmlns:p14="http://schemas.microsoft.com/office/powerpoint/2010/main" val="262472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3838DD-CE68-2442-9990-A208E9A5D76F}" type="datetimeFigureOut">
              <a:rPr lang="en-US" smtClean="0"/>
              <a:t>11/19/17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9999E-E4DD-1F4F-8DAB-82B5AC476817}" type="slidenum">
              <a:rPr lang="en-US" smtClean="0"/>
              <a:t>‹#›</a:t>
            </a:fld>
            <a:endParaRPr lang="en-US"/>
          </a:p>
        </p:txBody>
      </p:sp>
    </p:spTree>
    <p:extLst>
      <p:ext uri="{BB962C8B-B14F-4D97-AF65-F5344CB8AC3E}">
        <p14:creationId xmlns:p14="http://schemas.microsoft.com/office/powerpoint/2010/main" val="444820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3838DD-CE68-2442-9990-A208E9A5D76F}" type="datetimeFigureOut">
              <a:rPr lang="en-US" smtClean="0"/>
              <a:t>11/19/17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99999E-E4DD-1F4F-8DAB-82B5AC476817}" type="slidenum">
              <a:rPr lang="en-US" smtClean="0"/>
              <a:t>‹#›</a:t>
            </a:fld>
            <a:endParaRPr lang="en-US"/>
          </a:p>
        </p:txBody>
      </p:sp>
    </p:spTree>
    <p:extLst>
      <p:ext uri="{BB962C8B-B14F-4D97-AF65-F5344CB8AC3E}">
        <p14:creationId xmlns:p14="http://schemas.microsoft.com/office/powerpoint/2010/main" val="715081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3838DD-CE68-2442-9990-A208E9A5D76F}" type="datetimeFigureOut">
              <a:rPr lang="en-US" smtClean="0"/>
              <a:t>11/19/17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99999E-E4DD-1F4F-8DAB-82B5AC476817}" type="slidenum">
              <a:rPr lang="en-US" smtClean="0"/>
              <a:t>‹#›</a:t>
            </a:fld>
            <a:endParaRPr lang="en-US"/>
          </a:p>
        </p:txBody>
      </p:sp>
    </p:spTree>
    <p:extLst>
      <p:ext uri="{BB962C8B-B14F-4D97-AF65-F5344CB8AC3E}">
        <p14:creationId xmlns:p14="http://schemas.microsoft.com/office/powerpoint/2010/main" val="1048248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3838DD-CE68-2442-9990-A208E9A5D76F}" type="datetimeFigureOut">
              <a:rPr lang="en-US" smtClean="0"/>
              <a:t>11/19/17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99999E-E4DD-1F4F-8DAB-82B5AC476817}" type="slidenum">
              <a:rPr lang="en-US" smtClean="0"/>
              <a:t>‹#›</a:t>
            </a:fld>
            <a:endParaRPr lang="en-US"/>
          </a:p>
        </p:txBody>
      </p:sp>
    </p:spTree>
    <p:extLst>
      <p:ext uri="{BB962C8B-B14F-4D97-AF65-F5344CB8AC3E}">
        <p14:creationId xmlns:p14="http://schemas.microsoft.com/office/powerpoint/2010/main" val="2098166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838DD-CE68-2442-9990-A208E9A5D76F}" type="datetimeFigureOut">
              <a:rPr lang="en-US" smtClean="0"/>
              <a:t>11/19/17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9999E-E4DD-1F4F-8DAB-82B5AC476817}" type="slidenum">
              <a:rPr lang="en-US" smtClean="0"/>
              <a:t>‹#›</a:t>
            </a:fld>
            <a:endParaRPr lang="en-US"/>
          </a:p>
        </p:txBody>
      </p:sp>
    </p:spTree>
    <p:extLst>
      <p:ext uri="{BB962C8B-B14F-4D97-AF65-F5344CB8AC3E}">
        <p14:creationId xmlns:p14="http://schemas.microsoft.com/office/powerpoint/2010/main" val="51246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838DD-CE68-2442-9990-A208E9A5D76F}" type="datetimeFigureOut">
              <a:rPr lang="en-US" smtClean="0"/>
              <a:t>11/19/17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9999E-E4DD-1F4F-8DAB-82B5AC476817}" type="slidenum">
              <a:rPr lang="en-US" smtClean="0"/>
              <a:t>‹#›</a:t>
            </a:fld>
            <a:endParaRPr lang="en-US"/>
          </a:p>
        </p:txBody>
      </p:sp>
    </p:spTree>
    <p:extLst>
      <p:ext uri="{BB962C8B-B14F-4D97-AF65-F5344CB8AC3E}">
        <p14:creationId xmlns:p14="http://schemas.microsoft.com/office/powerpoint/2010/main" val="1637562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838DD-CE68-2442-9990-A208E9A5D76F}" type="datetimeFigureOut">
              <a:rPr lang="en-US" smtClean="0"/>
              <a:t>11/19/17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9999E-E4DD-1F4F-8DAB-82B5AC476817}" type="slidenum">
              <a:rPr lang="en-US" smtClean="0"/>
              <a:t>‹#›</a:t>
            </a:fld>
            <a:endParaRPr lang="en-US"/>
          </a:p>
        </p:txBody>
      </p:sp>
    </p:spTree>
    <p:extLst>
      <p:ext uri="{BB962C8B-B14F-4D97-AF65-F5344CB8AC3E}">
        <p14:creationId xmlns:p14="http://schemas.microsoft.com/office/powerpoint/2010/main" val="1144537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Basics of powder dosing</a:t>
            </a:r>
          </a:p>
          <a:p>
            <a:r>
              <a:rPr lang="en-US" dirty="0" smtClean="0"/>
              <a:t>Gain-in-Weight technique</a:t>
            </a:r>
          </a:p>
          <a:p>
            <a:r>
              <a:rPr lang="en-US" dirty="0" smtClean="0"/>
              <a:t>Example of setting up a GIW system</a:t>
            </a:r>
          </a:p>
          <a:p>
            <a:r>
              <a:rPr lang="en-US" dirty="0" smtClean="0"/>
              <a:t>Troubleshooting for GIW inaccuracy</a:t>
            </a:r>
          </a:p>
          <a:p>
            <a:r>
              <a:rPr lang="en-US" dirty="0" smtClean="0"/>
              <a:t>Lost-in-Weight technique</a:t>
            </a:r>
          </a:p>
          <a:p>
            <a:r>
              <a:rPr lang="en-US" dirty="0" smtClean="0"/>
              <a:t>Example of setting up a LIW system</a:t>
            </a:r>
          </a:p>
          <a:p>
            <a:r>
              <a:rPr lang="en-US" dirty="0" smtClean="0"/>
              <a:t>Troubleshooting for </a:t>
            </a:r>
            <a:r>
              <a:rPr lang="en-US" dirty="0"/>
              <a:t>LIW inaccuracy</a:t>
            </a:r>
          </a:p>
          <a:p>
            <a:endParaRPr lang="en-US" dirty="0" smtClean="0"/>
          </a:p>
          <a:p>
            <a:endParaRPr lang="en-US" dirty="0"/>
          </a:p>
        </p:txBody>
      </p:sp>
    </p:spTree>
    <p:extLst>
      <p:ext uri="{BB962C8B-B14F-4D97-AF65-F5344CB8AC3E}">
        <p14:creationId xmlns:p14="http://schemas.microsoft.com/office/powerpoint/2010/main" val="556691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control scheme for GIW</a:t>
            </a:r>
            <a:endParaRPr lang="en-US" dirty="0"/>
          </a:p>
        </p:txBody>
      </p:sp>
      <p:sp>
        <p:nvSpPr>
          <p:cNvPr id="4" name="Rectangle 3"/>
          <p:cNvSpPr/>
          <p:nvPr/>
        </p:nvSpPr>
        <p:spPr>
          <a:xfrm>
            <a:off x="838200" y="1547137"/>
            <a:ext cx="1351612"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BATCH START</a:t>
            </a:r>
            <a:endParaRPr lang="en-US" dirty="0"/>
          </a:p>
        </p:txBody>
      </p:sp>
      <p:sp>
        <p:nvSpPr>
          <p:cNvPr id="5" name="Rectangle 4"/>
          <p:cNvSpPr/>
          <p:nvPr/>
        </p:nvSpPr>
        <p:spPr>
          <a:xfrm>
            <a:off x="2505523" y="1553488"/>
            <a:ext cx="2618134"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TARE SCALE HOPPER, WEIGHT = 0</a:t>
            </a:r>
            <a:endParaRPr lang="en-US" dirty="0"/>
          </a:p>
        </p:txBody>
      </p:sp>
      <p:sp>
        <p:nvSpPr>
          <p:cNvPr id="6" name="Rectangle 5"/>
          <p:cNvSpPr/>
          <p:nvPr/>
        </p:nvSpPr>
        <p:spPr>
          <a:xfrm>
            <a:off x="2505523" y="2735500"/>
            <a:ext cx="2618134"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RUN INPUT </a:t>
            </a:r>
          </a:p>
          <a:p>
            <a:pPr algn="ctr"/>
            <a:r>
              <a:rPr lang="en-US" dirty="0" smtClean="0"/>
              <a:t>SCREW FEEDER @100%</a:t>
            </a:r>
            <a:endParaRPr lang="en-US" dirty="0"/>
          </a:p>
        </p:txBody>
      </p:sp>
      <p:sp>
        <p:nvSpPr>
          <p:cNvPr id="7" name="Rectangle 6"/>
          <p:cNvSpPr/>
          <p:nvPr/>
        </p:nvSpPr>
        <p:spPr>
          <a:xfrm>
            <a:off x="2505523" y="3917512"/>
            <a:ext cx="2618134"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GET SCALE HOPPER READING W1</a:t>
            </a:r>
            <a:endParaRPr lang="en-US" dirty="0"/>
          </a:p>
        </p:txBody>
      </p:sp>
      <p:sp>
        <p:nvSpPr>
          <p:cNvPr id="8" name="Rectangle 7"/>
          <p:cNvSpPr/>
          <p:nvPr/>
        </p:nvSpPr>
        <p:spPr>
          <a:xfrm>
            <a:off x="2510372" y="5099524"/>
            <a:ext cx="2613285"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IF (W1 &gt; </a:t>
            </a:r>
            <a:r>
              <a:rPr lang="en-US" dirty="0" err="1" smtClean="0"/>
              <a:t>Wbatch</a:t>
            </a:r>
            <a:r>
              <a:rPr lang="en-US" dirty="0" smtClean="0"/>
              <a:t> – 8kg)</a:t>
            </a:r>
            <a:endParaRPr lang="en-US" dirty="0"/>
          </a:p>
        </p:txBody>
      </p:sp>
      <p:sp>
        <p:nvSpPr>
          <p:cNvPr id="9" name="Rectangle 8"/>
          <p:cNvSpPr/>
          <p:nvPr/>
        </p:nvSpPr>
        <p:spPr>
          <a:xfrm>
            <a:off x="5826560" y="2722798"/>
            <a:ext cx="2613285"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RUN </a:t>
            </a:r>
            <a:r>
              <a:rPr lang="en-US" dirty="0" smtClean="0"/>
              <a:t>INPUT </a:t>
            </a:r>
          </a:p>
          <a:p>
            <a:pPr algn="ctr"/>
            <a:r>
              <a:rPr lang="en-US" dirty="0" smtClean="0"/>
              <a:t>SCREW FEEDER </a:t>
            </a:r>
          </a:p>
          <a:p>
            <a:pPr algn="ctr"/>
            <a:r>
              <a:rPr lang="en-US" dirty="0" smtClean="0"/>
              <a:t>@5%</a:t>
            </a:r>
            <a:endParaRPr lang="en-US" dirty="0"/>
          </a:p>
        </p:txBody>
      </p:sp>
      <p:sp>
        <p:nvSpPr>
          <p:cNvPr id="10" name="TextBox 9"/>
          <p:cNvSpPr txBox="1"/>
          <p:nvPr/>
        </p:nvSpPr>
        <p:spPr>
          <a:xfrm>
            <a:off x="6182431" y="4040993"/>
            <a:ext cx="184731" cy="369332"/>
          </a:xfrm>
          <a:prstGeom prst="rect">
            <a:avLst/>
          </a:prstGeom>
          <a:noFill/>
        </p:spPr>
        <p:txBody>
          <a:bodyPr wrap="none" rtlCol="0">
            <a:spAutoFit/>
          </a:bodyPr>
          <a:lstStyle/>
          <a:p>
            <a:endParaRPr lang="en-US" dirty="0"/>
          </a:p>
        </p:txBody>
      </p:sp>
      <p:sp>
        <p:nvSpPr>
          <p:cNvPr id="11" name="Rectangle 10"/>
          <p:cNvSpPr/>
          <p:nvPr/>
        </p:nvSpPr>
        <p:spPr>
          <a:xfrm>
            <a:off x="5826559" y="3904810"/>
            <a:ext cx="2613285"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GET SCALE HOPPER READING W1</a:t>
            </a:r>
            <a:endParaRPr lang="en-US" dirty="0"/>
          </a:p>
        </p:txBody>
      </p:sp>
      <p:sp>
        <p:nvSpPr>
          <p:cNvPr id="12" name="Rectangle 11"/>
          <p:cNvSpPr/>
          <p:nvPr/>
        </p:nvSpPr>
        <p:spPr>
          <a:xfrm>
            <a:off x="5826559" y="5093173"/>
            <a:ext cx="2613285"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IF (W1 &gt; </a:t>
            </a:r>
            <a:r>
              <a:rPr lang="en-US" dirty="0" err="1" smtClean="0"/>
              <a:t>Wbatch</a:t>
            </a:r>
            <a:r>
              <a:rPr lang="en-US" dirty="0" smtClean="0"/>
              <a:t>)</a:t>
            </a:r>
            <a:endParaRPr lang="en-US" dirty="0"/>
          </a:p>
        </p:txBody>
      </p:sp>
      <p:sp>
        <p:nvSpPr>
          <p:cNvPr id="13" name="Rectangle 12"/>
          <p:cNvSpPr/>
          <p:nvPr/>
        </p:nvSpPr>
        <p:spPr>
          <a:xfrm>
            <a:off x="9142748" y="2729149"/>
            <a:ext cx="2613285"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STOP SCREW FEEDER </a:t>
            </a:r>
          </a:p>
          <a:p>
            <a:pPr algn="ctr"/>
            <a:r>
              <a:rPr lang="en-US" dirty="0" smtClean="0"/>
              <a:t>@0%</a:t>
            </a:r>
            <a:endParaRPr lang="en-US" dirty="0"/>
          </a:p>
        </p:txBody>
      </p:sp>
      <p:sp>
        <p:nvSpPr>
          <p:cNvPr id="14" name="Rectangle 13"/>
          <p:cNvSpPr/>
          <p:nvPr/>
        </p:nvSpPr>
        <p:spPr>
          <a:xfrm>
            <a:off x="9142747" y="5093173"/>
            <a:ext cx="2613285"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OPEN OUTPUT VALVE UNTIL W1 = 0 </a:t>
            </a:r>
            <a:endParaRPr lang="en-US" dirty="0"/>
          </a:p>
        </p:txBody>
      </p:sp>
      <p:sp>
        <p:nvSpPr>
          <p:cNvPr id="15" name="Rectangle 14"/>
          <p:cNvSpPr/>
          <p:nvPr/>
        </p:nvSpPr>
        <p:spPr>
          <a:xfrm>
            <a:off x="838200" y="2729149"/>
            <a:ext cx="1351612"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BATCH END</a:t>
            </a:r>
            <a:endParaRPr lang="en-US" dirty="0"/>
          </a:p>
        </p:txBody>
      </p:sp>
      <p:sp>
        <p:nvSpPr>
          <p:cNvPr id="16" name="TextBox 15"/>
          <p:cNvSpPr txBox="1"/>
          <p:nvPr/>
        </p:nvSpPr>
        <p:spPr>
          <a:xfrm>
            <a:off x="6334831" y="4193393"/>
            <a:ext cx="184731" cy="369332"/>
          </a:xfrm>
          <a:prstGeom prst="rect">
            <a:avLst/>
          </a:prstGeom>
          <a:noFill/>
        </p:spPr>
        <p:txBody>
          <a:bodyPr wrap="none" rtlCol="0">
            <a:spAutoFit/>
          </a:bodyPr>
          <a:lstStyle/>
          <a:p>
            <a:endParaRPr lang="en-US" dirty="0"/>
          </a:p>
        </p:txBody>
      </p:sp>
      <p:sp>
        <p:nvSpPr>
          <p:cNvPr id="17" name="Rectangle 16"/>
          <p:cNvSpPr/>
          <p:nvPr/>
        </p:nvSpPr>
        <p:spPr>
          <a:xfrm>
            <a:off x="9142747" y="3911161"/>
            <a:ext cx="2613285"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GET SCALE HOPPER READING W1</a:t>
            </a:r>
            <a:endParaRPr lang="en-US" dirty="0"/>
          </a:p>
        </p:txBody>
      </p:sp>
      <p:cxnSp>
        <p:nvCxnSpPr>
          <p:cNvPr id="19" name="Straight Arrow Connector 18"/>
          <p:cNvCxnSpPr>
            <a:stCxn id="4" idx="3"/>
            <a:endCxn id="5" idx="1"/>
          </p:cNvCxnSpPr>
          <p:nvPr/>
        </p:nvCxnSpPr>
        <p:spPr>
          <a:xfrm>
            <a:off x="2189812" y="1960967"/>
            <a:ext cx="315711" cy="63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5" idx="2"/>
            <a:endCxn id="6" idx="0"/>
          </p:cNvCxnSpPr>
          <p:nvPr/>
        </p:nvCxnSpPr>
        <p:spPr>
          <a:xfrm>
            <a:off x="3814590" y="2381148"/>
            <a:ext cx="0" cy="3543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6" idx="2"/>
            <a:endCxn id="7" idx="0"/>
          </p:cNvCxnSpPr>
          <p:nvPr/>
        </p:nvCxnSpPr>
        <p:spPr>
          <a:xfrm>
            <a:off x="3814590" y="3563160"/>
            <a:ext cx="0" cy="3543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7" idx="2"/>
            <a:endCxn id="8" idx="0"/>
          </p:cNvCxnSpPr>
          <p:nvPr/>
        </p:nvCxnSpPr>
        <p:spPr>
          <a:xfrm>
            <a:off x="3814590" y="4745172"/>
            <a:ext cx="2425" cy="3543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8" idx="2"/>
            <a:endCxn id="9" idx="0"/>
          </p:cNvCxnSpPr>
          <p:nvPr/>
        </p:nvCxnSpPr>
        <p:spPr>
          <a:xfrm rot="5400000" flipH="1" flipV="1">
            <a:off x="3872916" y="2666897"/>
            <a:ext cx="3204386" cy="3316188"/>
          </a:xfrm>
          <a:prstGeom prst="bentConnector5">
            <a:avLst>
              <a:gd name="adj1" fmla="val -7134"/>
              <a:gd name="adj2" fmla="val 45028"/>
              <a:gd name="adj3" fmla="val 10713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12" idx="2"/>
            <a:endCxn id="13" idx="0"/>
          </p:cNvCxnSpPr>
          <p:nvPr/>
        </p:nvCxnSpPr>
        <p:spPr>
          <a:xfrm rot="5400000" flipH="1" flipV="1">
            <a:off x="7195454" y="2666896"/>
            <a:ext cx="3191684" cy="3316189"/>
          </a:xfrm>
          <a:prstGeom prst="bentConnector5">
            <a:avLst>
              <a:gd name="adj1" fmla="val -7162"/>
              <a:gd name="adj2" fmla="val 50000"/>
              <a:gd name="adj3" fmla="val 10716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9" idx="2"/>
            <a:endCxn id="11" idx="0"/>
          </p:cNvCxnSpPr>
          <p:nvPr/>
        </p:nvCxnSpPr>
        <p:spPr>
          <a:xfrm flipH="1">
            <a:off x="7133202" y="3550458"/>
            <a:ext cx="1" cy="3543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1" idx="2"/>
            <a:endCxn id="12" idx="0"/>
          </p:cNvCxnSpPr>
          <p:nvPr/>
        </p:nvCxnSpPr>
        <p:spPr>
          <a:xfrm>
            <a:off x="7133202" y="4732470"/>
            <a:ext cx="0" cy="3607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3" idx="2"/>
            <a:endCxn id="17" idx="0"/>
          </p:cNvCxnSpPr>
          <p:nvPr/>
        </p:nvCxnSpPr>
        <p:spPr>
          <a:xfrm flipH="1">
            <a:off x="10449390" y="3556809"/>
            <a:ext cx="1" cy="3543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4" idx="0"/>
          </p:cNvCxnSpPr>
          <p:nvPr/>
        </p:nvCxnSpPr>
        <p:spPr>
          <a:xfrm>
            <a:off x="10449388" y="4745172"/>
            <a:ext cx="2" cy="3480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14" idx="2"/>
            <a:endCxn id="15" idx="2"/>
          </p:cNvCxnSpPr>
          <p:nvPr/>
        </p:nvCxnSpPr>
        <p:spPr>
          <a:xfrm rot="5400000" flipH="1">
            <a:off x="4799686" y="271129"/>
            <a:ext cx="2364024" cy="8935384"/>
          </a:xfrm>
          <a:prstGeom prst="bentConnector3">
            <a:avLst>
              <a:gd name="adj1" fmla="val -2932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8" idx="1"/>
            <a:endCxn id="6" idx="1"/>
          </p:cNvCxnSpPr>
          <p:nvPr/>
        </p:nvCxnSpPr>
        <p:spPr>
          <a:xfrm rot="10800000">
            <a:off x="2505524" y="3149330"/>
            <a:ext cx="4849" cy="2364024"/>
          </a:xfrm>
          <a:prstGeom prst="bentConnector3">
            <a:avLst>
              <a:gd name="adj1" fmla="val 481437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Elbow Connector 51"/>
          <p:cNvCxnSpPr>
            <a:stCxn id="12" idx="1"/>
            <a:endCxn id="9" idx="1"/>
          </p:cNvCxnSpPr>
          <p:nvPr/>
        </p:nvCxnSpPr>
        <p:spPr>
          <a:xfrm rot="10800000" flipH="1">
            <a:off x="5826558" y="3136629"/>
            <a:ext cx="1" cy="2370375"/>
          </a:xfrm>
          <a:prstGeom prst="bentConnector3">
            <a:avLst>
              <a:gd name="adj1" fmla="val -228600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rot="16200000">
            <a:off x="1900561" y="5103254"/>
            <a:ext cx="498180" cy="369332"/>
          </a:xfrm>
          <a:prstGeom prst="rect">
            <a:avLst/>
          </a:prstGeom>
          <a:noFill/>
        </p:spPr>
        <p:txBody>
          <a:bodyPr wrap="square" rtlCol="0">
            <a:spAutoFit/>
          </a:bodyPr>
          <a:lstStyle/>
          <a:p>
            <a:r>
              <a:rPr lang="en-US" smtClean="0"/>
              <a:t>NO</a:t>
            </a:r>
            <a:endParaRPr lang="en-US"/>
          </a:p>
        </p:txBody>
      </p:sp>
      <p:sp>
        <p:nvSpPr>
          <p:cNvPr id="56" name="TextBox 55"/>
          <p:cNvSpPr txBox="1"/>
          <p:nvPr/>
        </p:nvSpPr>
        <p:spPr>
          <a:xfrm rot="16200000">
            <a:off x="5257930" y="5153528"/>
            <a:ext cx="490042" cy="369332"/>
          </a:xfrm>
          <a:prstGeom prst="rect">
            <a:avLst/>
          </a:prstGeom>
          <a:noFill/>
        </p:spPr>
        <p:txBody>
          <a:bodyPr wrap="square" rtlCol="0">
            <a:spAutoFit/>
          </a:bodyPr>
          <a:lstStyle/>
          <a:p>
            <a:r>
              <a:rPr lang="en-US" smtClean="0"/>
              <a:t>NO</a:t>
            </a:r>
            <a:endParaRPr lang="en-US"/>
          </a:p>
        </p:txBody>
      </p:sp>
      <p:sp>
        <p:nvSpPr>
          <p:cNvPr id="57" name="TextBox 56"/>
          <p:cNvSpPr txBox="1"/>
          <p:nvPr/>
        </p:nvSpPr>
        <p:spPr>
          <a:xfrm>
            <a:off x="4272196" y="6120259"/>
            <a:ext cx="689548" cy="369332"/>
          </a:xfrm>
          <a:prstGeom prst="rect">
            <a:avLst/>
          </a:prstGeom>
          <a:noFill/>
        </p:spPr>
        <p:txBody>
          <a:bodyPr wrap="square" rtlCol="0">
            <a:spAutoFit/>
          </a:bodyPr>
          <a:lstStyle/>
          <a:p>
            <a:r>
              <a:rPr lang="en-US" smtClean="0"/>
              <a:t>YES</a:t>
            </a:r>
            <a:endParaRPr lang="en-US"/>
          </a:p>
        </p:txBody>
      </p:sp>
      <p:sp>
        <p:nvSpPr>
          <p:cNvPr id="58" name="TextBox 57"/>
          <p:cNvSpPr txBox="1"/>
          <p:nvPr/>
        </p:nvSpPr>
        <p:spPr>
          <a:xfrm>
            <a:off x="7750296" y="6120259"/>
            <a:ext cx="689548" cy="369332"/>
          </a:xfrm>
          <a:prstGeom prst="rect">
            <a:avLst/>
          </a:prstGeom>
          <a:noFill/>
        </p:spPr>
        <p:txBody>
          <a:bodyPr wrap="square" rtlCol="0">
            <a:spAutoFit/>
          </a:bodyPr>
          <a:lstStyle/>
          <a:p>
            <a:r>
              <a:rPr lang="en-US" smtClean="0"/>
              <a:t>YES</a:t>
            </a:r>
            <a:endParaRPr lang="en-US"/>
          </a:p>
        </p:txBody>
      </p:sp>
    </p:spTree>
    <p:extLst>
      <p:ext uri="{BB962C8B-B14F-4D97-AF65-F5344CB8AC3E}">
        <p14:creationId xmlns:p14="http://schemas.microsoft.com/office/powerpoint/2010/main" val="771328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 in GIW dosing accuracy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Check scale calibration report for linearity and accuracy</a:t>
            </a:r>
          </a:p>
          <a:p>
            <a:pPr marL="514350" indent="-514350">
              <a:buFont typeface="+mj-lt"/>
              <a:buAutoNum type="arabicPeriod"/>
            </a:pPr>
            <a:r>
              <a:rPr lang="en-US" dirty="0" smtClean="0"/>
              <a:t>Check input dosing mechanism for any deviation (leak, overrun, momentum </a:t>
            </a:r>
            <a:r>
              <a:rPr lang="en-US" dirty="0" err="1" smtClean="0"/>
              <a:t>etc</a:t>
            </a:r>
            <a:r>
              <a:rPr lang="en-US" dirty="0" smtClean="0"/>
              <a:t>)</a:t>
            </a:r>
          </a:p>
          <a:p>
            <a:pPr marL="514350" indent="-514350">
              <a:buFont typeface="+mj-lt"/>
              <a:buAutoNum type="arabicPeriod"/>
            </a:pPr>
            <a:r>
              <a:rPr lang="en-US" dirty="0" smtClean="0"/>
              <a:t>Check if there are any interference to input dosing mechanism and to scale during scale and input dosing</a:t>
            </a:r>
            <a:endParaRPr lang="en-US" dirty="0"/>
          </a:p>
        </p:txBody>
      </p:sp>
    </p:spTree>
    <p:extLst>
      <p:ext uri="{BB962C8B-B14F-4D97-AF65-F5344CB8AC3E}">
        <p14:creationId xmlns:p14="http://schemas.microsoft.com/office/powerpoint/2010/main" val="337820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Lost-in-Weight technique (</a:t>
            </a:r>
            <a:r>
              <a:rPr lang="en-US" dirty="0"/>
              <a:t>LIW)</a:t>
            </a:r>
          </a:p>
        </p:txBody>
      </p:sp>
      <p:sp>
        <p:nvSpPr>
          <p:cNvPr id="3" name="Content Placeholder 2"/>
          <p:cNvSpPr>
            <a:spLocks noGrp="1"/>
          </p:cNvSpPr>
          <p:nvPr>
            <p:ph idx="1"/>
          </p:nvPr>
        </p:nvSpPr>
        <p:spPr/>
        <p:txBody>
          <a:bodyPr>
            <a:normAutofit fontScale="92500"/>
          </a:bodyPr>
          <a:lstStyle/>
          <a:p>
            <a:r>
              <a:rPr lang="en-US" dirty="0" smtClean="0"/>
              <a:t>Technique suitable for CONTINUOUS PROCESS</a:t>
            </a:r>
          </a:p>
          <a:p>
            <a:r>
              <a:rPr lang="en-US" dirty="0" smtClean="0"/>
              <a:t>The required input parameter is WEIGHT OVER TIME (Feed rate set point)</a:t>
            </a:r>
          </a:p>
          <a:p>
            <a:r>
              <a:rPr lang="en-US" dirty="0" smtClean="0"/>
              <a:t>The principle steps:</a:t>
            </a:r>
          </a:p>
          <a:p>
            <a:pPr marL="914400" lvl="1" indent="-457200">
              <a:buFont typeface="+mj-lt"/>
              <a:buAutoNum type="arabicPeriod"/>
            </a:pPr>
            <a:r>
              <a:rPr lang="en-US" dirty="0" smtClean="0"/>
              <a:t>Put material into a scale</a:t>
            </a:r>
          </a:p>
          <a:p>
            <a:pPr marL="914400" lvl="1" indent="-457200">
              <a:buFont typeface="+mj-lt"/>
              <a:buAutoNum type="arabicPeriod"/>
            </a:pPr>
            <a:r>
              <a:rPr lang="en-US" dirty="0" smtClean="0"/>
              <a:t>Start the dosing output mechanism for </a:t>
            </a:r>
            <a:r>
              <a:rPr lang="en-US" b="1" dirty="0" smtClean="0"/>
              <a:t>a period of time</a:t>
            </a:r>
          </a:p>
          <a:p>
            <a:pPr marL="914400" lvl="1" indent="-457200">
              <a:buFont typeface="+mj-lt"/>
              <a:buAutoNum type="arabicPeriod"/>
            </a:pPr>
            <a:r>
              <a:rPr lang="en-US" dirty="0" smtClean="0"/>
              <a:t>Measure the value of material LOST from the scale</a:t>
            </a:r>
          </a:p>
          <a:p>
            <a:pPr marL="914400" lvl="1" indent="-457200">
              <a:buFont typeface="+mj-lt"/>
              <a:buAutoNum type="arabicPeriod"/>
            </a:pPr>
            <a:r>
              <a:rPr lang="en-US" dirty="0" smtClean="0"/>
              <a:t>Calculate the weight lost over time (Lost in weight) and compare it to the SET POINT</a:t>
            </a:r>
          </a:p>
          <a:p>
            <a:pPr marL="914400" lvl="1" indent="-457200">
              <a:buFont typeface="+mj-lt"/>
              <a:buAutoNum type="arabicPeriod"/>
            </a:pPr>
            <a:r>
              <a:rPr lang="en-US" dirty="0" smtClean="0"/>
              <a:t>Calculate and adjust the speed of dosing output mechanism to reach SET POINT</a:t>
            </a:r>
          </a:p>
          <a:p>
            <a:pPr marL="914400" lvl="1" indent="-457200">
              <a:buFont typeface="+mj-lt"/>
              <a:buAutoNum type="arabicPeriod"/>
            </a:pPr>
            <a:r>
              <a:rPr lang="en-US" dirty="0" smtClean="0"/>
              <a:t>Repeat to step 2</a:t>
            </a:r>
          </a:p>
          <a:p>
            <a:pPr lvl="1"/>
            <a:endParaRPr lang="en-US" dirty="0" smtClean="0"/>
          </a:p>
          <a:p>
            <a:pPr lvl="1"/>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251515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Lost-in-Weight Technique (LIW)</a:t>
            </a:r>
            <a:endParaRPr lang="en-US" dirty="0"/>
          </a:p>
        </p:txBody>
      </p:sp>
      <p:sp>
        <p:nvSpPr>
          <p:cNvPr id="3" name="Content Placeholder 2"/>
          <p:cNvSpPr>
            <a:spLocks noGrp="1"/>
          </p:cNvSpPr>
          <p:nvPr>
            <p:ph idx="1"/>
          </p:nvPr>
        </p:nvSpPr>
        <p:spPr/>
        <p:txBody>
          <a:bodyPr/>
          <a:lstStyle/>
          <a:p>
            <a:r>
              <a:rPr lang="en-US" dirty="0" smtClean="0"/>
              <a:t>In comparison to Gain-in-Weight, Lost-in-Weight requires more calculation, and there are more ways this technique can go wrong</a:t>
            </a:r>
          </a:p>
          <a:p>
            <a:r>
              <a:rPr lang="en-US" dirty="0" smtClean="0"/>
              <a:t>More often, issues with Lost-in-Weight is reported only after compilation of materials used in process over a long period of time, thus, making this harder to troubleshoot and find the root cause of inaccuracy.</a:t>
            </a:r>
          </a:p>
        </p:txBody>
      </p:sp>
    </p:spTree>
    <p:extLst>
      <p:ext uri="{BB962C8B-B14F-4D97-AF65-F5344CB8AC3E}">
        <p14:creationId xmlns:p14="http://schemas.microsoft.com/office/powerpoint/2010/main" val="554462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Setting up a LIW system</a:t>
            </a:r>
            <a:endParaRPr lang="en-US" dirty="0"/>
          </a:p>
        </p:txBody>
      </p:sp>
      <p:sp>
        <p:nvSpPr>
          <p:cNvPr id="3" name="Content Placeholder 2"/>
          <p:cNvSpPr>
            <a:spLocks noGrp="1"/>
          </p:cNvSpPr>
          <p:nvPr>
            <p:ph idx="1"/>
          </p:nvPr>
        </p:nvSpPr>
        <p:spPr/>
        <p:txBody>
          <a:bodyPr/>
          <a:lstStyle/>
          <a:p>
            <a:r>
              <a:rPr lang="en-US" dirty="0" smtClean="0"/>
              <a:t>While powder dosing set up are more or less simple, we will start with a simple PFD (process flow diagram) of a LIW dosing unit and a continuous Mixer</a:t>
            </a:r>
            <a:endParaRPr lang="en-US" dirty="0"/>
          </a:p>
        </p:txBody>
      </p:sp>
      <p:sp>
        <p:nvSpPr>
          <p:cNvPr id="4" name="Rectangle 3"/>
          <p:cNvSpPr/>
          <p:nvPr/>
        </p:nvSpPr>
        <p:spPr>
          <a:xfrm>
            <a:off x="2908090" y="3417757"/>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LIW-DOSING</a:t>
            </a:r>
            <a:endParaRPr lang="en-US" dirty="0"/>
          </a:p>
        </p:txBody>
      </p:sp>
      <p:sp>
        <p:nvSpPr>
          <p:cNvPr id="5" name="Rectangle 4"/>
          <p:cNvSpPr/>
          <p:nvPr/>
        </p:nvSpPr>
        <p:spPr>
          <a:xfrm>
            <a:off x="6808657" y="3417757"/>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CONTINUOUS MIXER</a:t>
            </a:r>
            <a:endParaRPr lang="en-US" dirty="0"/>
          </a:p>
        </p:txBody>
      </p:sp>
      <p:sp>
        <p:nvSpPr>
          <p:cNvPr id="8" name="Right Arrow 7"/>
          <p:cNvSpPr/>
          <p:nvPr/>
        </p:nvSpPr>
        <p:spPr>
          <a:xfrm>
            <a:off x="4826831" y="3972394"/>
            <a:ext cx="1981826" cy="1948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3106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Setting up a LIW system</a:t>
            </a:r>
          </a:p>
        </p:txBody>
      </p:sp>
      <p:sp>
        <p:nvSpPr>
          <p:cNvPr id="3" name="Content Placeholder 2"/>
          <p:cNvSpPr>
            <a:spLocks noGrp="1"/>
          </p:cNvSpPr>
          <p:nvPr>
            <p:ph idx="1"/>
          </p:nvPr>
        </p:nvSpPr>
        <p:spPr>
          <a:xfrm>
            <a:off x="838200" y="1591491"/>
            <a:ext cx="10149590" cy="520509"/>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Let’s furnish with more of system details for LIW-Dosing unit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p:txBody>
      </p:sp>
      <p:sp>
        <p:nvSpPr>
          <p:cNvPr id="4" name="Rectangle 3"/>
          <p:cNvSpPr/>
          <p:nvPr/>
        </p:nvSpPr>
        <p:spPr>
          <a:xfrm>
            <a:off x="5366477" y="3357797"/>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SCALE HOPPER</a:t>
            </a:r>
            <a:endParaRPr lang="en-US" dirty="0"/>
          </a:p>
        </p:txBody>
      </p:sp>
      <p:sp>
        <p:nvSpPr>
          <p:cNvPr id="6" name="Rectangle 5"/>
          <p:cNvSpPr/>
          <p:nvPr/>
        </p:nvSpPr>
        <p:spPr>
          <a:xfrm>
            <a:off x="1648916" y="3357797"/>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MATERIAL STORAGE SILO</a:t>
            </a:r>
            <a:endParaRPr lang="en-US" dirty="0"/>
          </a:p>
        </p:txBody>
      </p:sp>
      <p:cxnSp>
        <p:nvCxnSpPr>
          <p:cNvPr id="8" name="Straight Arrow Connector 7"/>
          <p:cNvCxnSpPr>
            <a:stCxn id="6" idx="3"/>
          </p:cNvCxnSpPr>
          <p:nvPr/>
        </p:nvCxnSpPr>
        <p:spPr>
          <a:xfrm>
            <a:off x="3567657" y="3972394"/>
            <a:ext cx="17988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972390" y="3338366"/>
            <a:ext cx="1049311" cy="646331"/>
          </a:xfrm>
          <a:prstGeom prst="rect">
            <a:avLst/>
          </a:prstGeom>
          <a:noFill/>
        </p:spPr>
        <p:txBody>
          <a:bodyPr wrap="square" rtlCol="0">
            <a:spAutoFit/>
          </a:bodyPr>
          <a:lstStyle/>
          <a:p>
            <a:r>
              <a:rPr lang="en-US" smtClean="0"/>
              <a:t>INPUT VALVE</a:t>
            </a:r>
            <a:endParaRPr lang="en-US" dirty="0"/>
          </a:p>
        </p:txBody>
      </p:sp>
      <p:sp>
        <p:nvSpPr>
          <p:cNvPr id="10" name="Rectangle 9"/>
          <p:cNvSpPr/>
          <p:nvPr/>
        </p:nvSpPr>
        <p:spPr>
          <a:xfrm>
            <a:off x="9322633" y="3357797"/>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CONTINUOUS MIXER</a:t>
            </a:r>
            <a:endParaRPr lang="en-US" dirty="0"/>
          </a:p>
        </p:txBody>
      </p:sp>
      <p:cxnSp>
        <p:nvCxnSpPr>
          <p:cNvPr id="12" name="Straight Arrow Connector 11"/>
          <p:cNvCxnSpPr>
            <a:stCxn id="4" idx="3"/>
            <a:endCxn id="10" idx="1"/>
          </p:cNvCxnSpPr>
          <p:nvPr/>
        </p:nvCxnSpPr>
        <p:spPr>
          <a:xfrm>
            <a:off x="7285218" y="3972394"/>
            <a:ext cx="20374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341588" y="3357797"/>
            <a:ext cx="1671091" cy="646331"/>
          </a:xfrm>
          <a:prstGeom prst="rect">
            <a:avLst/>
          </a:prstGeom>
          <a:noFill/>
        </p:spPr>
        <p:txBody>
          <a:bodyPr wrap="square" rtlCol="0">
            <a:spAutoFit/>
          </a:bodyPr>
          <a:lstStyle/>
          <a:p>
            <a:pPr algn="ctr"/>
            <a:r>
              <a:rPr lang="en-US" dirty="0" smtClean="0"/>
              <a:t>OUTPUT SCREWFEEDER</a:t>
            </a:r>
            <a:endParaRPr lang="en-US" dirty="0"/>
          </a:p>
        </p:txBody>
      </p:sp>
      <p:sp>
        <p:nvSpPr>
          <p:cNvPr id="14" name="Rectangle 13"/>
          <p:cNvSpPr/>
          <p:nvPr/>
        </p:nvSpPr>
        <p:spPr>
          <a:xfrm>
            <a:off x="1244183" y="2608289"/>
            <a:ext cx="7824866" cy="23834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467066" y="2567153"/>
            <a:ext cx="2165455" cy="369332"/>
          </a:xfrm>
          <a:prstGeom prst="rect">
            <a:avLst/>
          </a:prstGeom>
          <a:noFill/>
        </p:spPr>
        <p:txBody>
          <a:bodyPr wrap="square" rtlCol="0">
            <a:spAutoFit/>
          </a:bodyPr>
          <a:lstStyle/>
          <a:p>
            <a:r>
              <a:rPr lang="en-US" smtClean="0"/>
              <a:t>LIW DOSING UNIT</a:t>
            </a:r>
            <a:endParaRPr lang="en-US" dirty="0"/>
          </a:p>
        </p:txBody>
      </p:sp>
      <p:sp>
        <p:nvSpPr>
          <p:cNvPr id="16" name="TextBox 15"/>
          <p:cNvSpPr txBox="1"/>
          <p:nvPr/>
        </p:nvSpPr>
        <p:spPr>
          <a:xfrm>
            <a:off x="9812620" y="2765222"/>
            <a:ext cx="1304768" cy="646331"/>
          </a:xfrm>
          <a:prstGeom prst="rect">
            <a:avLst/>
          </a:prstGeom>
          <a:noFill/>
        </p:spPr>
        <p:txBody>
          <a:bodyPr wrap="square" rtlCol="0">
            <a:spAutoFit/>
          </a:bodyPr>
          <a:lstStyle/>
          <a:p>
            <a:r>
              <a:rPr lang="en-US" smtClean="0"/>
              <a:t>FEEDRATE SETPOINT</a:t>
            </a:r>
            <a:endParaRPr lang="en-US" dirty="0"/>
          </a:p>
        </p:txBody>
      </p:sp>
    </p:spTree>
    <p:extLst>
      <p:ext uri="{BB962C8B-B14F-4D97-AF65-F5344CB8AC3E}">
        <p14:creationId xmlns:p14="http://schemas.microsoft.com/office/powerpoint/2010/main" val="1057468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Setting up a LIW system</a:t>
            </a:r>
          </a:p>
        </p:txBody>
      </p:sp>
      <p:sp>
        <p:nvSpPr>
          <p:cNvPr id="3" name="Content Placeholder 2"/>
          <p:cNvSpPr>
            <a:spLocks noGrp="1"/>
          </p:cNvSpPr>
          <p:nvPr>
            <p:ph idx="1"/>
          </p:nvPr>
        </p:nvSpPr>
        <p:spPr>
          <a:xfrm>
            <a:off x="838200" y="4153707"/>
            <a:ext cx="10515600" cy="2023255"/>
          </a:xfrm>
        </p:spPr>
        <p:txBody>
          <a:bodyPr>
            <a:normAutofit fontScale="77500" lnSpcReduction="20000"/>
          </a:bodyPr>
          <a:lstStyle/>
          <a:p>
            <a:r>
              <a:rPr lang="en-US" dirty="0" smtClean="0"/>
              <a:t>The SILO and valve are used to keep the size of the Scale hopper manageable. If the scale hopper is too big, it will require a high-capacity </a:t>
            </a:r>
            <a:r>
              <a:rPr lang="en-US" dirty="0" err="1" smtClean="0"/>
              <a:t>loadcell</a:t>
            </a:r>
            <a:r>
              <a:rPr lang="en-US" dirty="0" smtClean="0"/>
              <a:t>, thus, more errors. However, this will </a:t>
            </a:r>
            <a:r>
              <a:rPr lang="en-US" b="1" dirty="0" smtClean="0"/>
              <a:t>introduce the process of refilling scale hopper</a:t>
            </a:r>
            <a:r>
              <a:rPr lang="en-US" dirty="0" smtClean="0"/>
              <a:t>.</a:t>
            </a:r>
          </a:p>
          <a:p>
            <a:r>
              <a:rPr lang="en-US" dirty="0" smtClean="0"/>
              <a:t>The scale hopper is the main measuring point of weight. A good and frequent </a:t>
            </a:r>
            <a:r>
              <a:rPr lang="en-US" b="1" dirty="0" smtClean="0"/>
              <a:t>calibration and linearity check </a:t>
            </a:r>
            <a:r>
              <a:rPr lang="en-US" dirty="0" smtClean="0"/>
              <a:t>is required to maintain high accuracy of the system</a:t>
            </a:r>
          </a:p>
          <a:p>
            <a:r>
              <a:rPr lang="en-US" dirty="0" smtClean="0"/>
              <a:t>A screw feeder is used to </a:t>
            </a:r>
            <a:r>
              <a:rPr lang="en-US" b="1" dirty="0" smtClean="0"/>
              <a:t>maintain a continuous feed rate</a:t>
            </a:r>
            <a:r>
              <a:rPr lang="en-US" dirty="0" smtClean="0"/>
              <a:t> to the continuous mixer</a:t>
            </a:r>
          </a:p>
          <a:p>
            <a:endParaRPr lang="en-US" dirty="0"/>
          </a:p>
        </p:txBody>
      </p:sp>
      <p:sp>
        <p:nvSpPr>
          <p:cNvPr id="4" name="Rectangle 3"/>
          <p:cNvSpPr/>
          <p:nvPr/>
        </p:nvSpPr>
        <p:spPr>
          <a:xfrm>
            <a:off x="4960494" y="2278505"/>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SCALE HOPPER</a:t>
            </a:r>
            <a:endParaRPr lang="en-US" dirty="0"/>
          </a:p>
        </p:txBody>
      </p:sp>
      <p:sp>
        <p:nvSpPr>
          <p:cNvPr id="5" name="Rectangle 4"/>
          <p:cNvSpPr/>
          <p:nvPr/>
        </p:nvSpPr>
        <p:spPr>
          <a:xfrm>
            <a:off x="1242933" y="2278505"/>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MATERIAL STORAGE SILO</a:t>
            </a:r>
            <a:endParaRPr lang="en-US" dirty="0"/>
          </a:p>
        </p:txBody>
      </p:sp>
      <p:cxnSp>
        <p:nvCxnSpPr>
          <p:cNvPr id="6" name="Straight Arrow Connector 5"/>
          <p:cNvCxnSpPr>
            <a:stCxn id="8" idx="3"/>
          </p:cNvCxnSpPr>
          <p:nvPr/>
        </p:nvCxnSpPr>
        <p:spPr>
          <a:xfrm>
            <a:off x="3161674" y="2893102"/>
            <a:ext cx="17988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513320" y="2282174"/>
            <a:ext cx="1049311" cy="646331"/>
          </a:xfrm>
          <a:prstGeom prst="rect">
            <a:avLst/>
          </a:prstGeom>
          <a:noFill/>
        </p:spPr>
        <p:txBody>
          <a:bodyPr wrap="square" rtlCol="0">
            <a:spAutoFit/>
          </a:bodyPr>
          <a:lstStyle/>
          <a:p>
            <a:r>
              <a:rPr lang="en-US" smtClean="0"/>
              <a:t>INPUT VALVE</a:t>
            </a:r>
            <a:endParaRPr lang="en-US" dirty="0"/>
          </a:p>
        </p:txBody>
      </p:sp>
      <p:sp>
        <p:nvSpPr>
          <p:cNvPr id="8" name="Rectangle 7"/>
          <p:cNvSpPr/>
          <p:nvPr/>
        </p:nvSpPr>
        <p:spPr>
          <a:xfrm>
            <a:off x="8916650" y="2278505"/>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CONTINUOUS MIXER</a:t>
            </a:r>
            <a:endParaRPr lang="en-US" dirty="0"/>
          </a:p>
        </p:txBody>
      </p:sp>
      <p:cxnSp>
        <p:nvCxnSpPr>
          <p:cNvPr id="9" name="Straight Arrow Connector 8"/>
          <p:cNvCxnSpPr>
            <a:stCxn id="6" idx="3"/>
            <a:endCxn id="12" idx="1"/>
          </p:cNvCxnSpPr>
          <p:nvPr/>
        </p:nvCxnSpPr>
        <p:spPr>
          <a:xfrm>
            <a:off x="6879235" y="2893102"/>
            <a:ext cx="20374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935605" y="2282174"/>
            <a:ext cx="1671091" cy="646331"/>
          </a:xfrm>
          <a:prstGeom prst="rect">
            <a:avLst/>
          </a:prstGeom>
          <a:noFill/>
        </p:spPr>
        <p:txBody>
          <a:bodyPr wrap="square" rtlCol="0">
            <a:spAutoFit/>
          </a:bodyPr>
          <a:lstStyle/>
          <a:p>
            <a:pPr algn="ctr"/>
            <a:r>
              <a:rPr lang="en-US" dirty="0" smtClean="0"/>
              <a:t>OUTPUT SCREW FEEDER</a:t>
            </a:r>
            <a:endParaRPr lang="en-US" dirty="0"/>
          </a:p>
        </p:txBody>
      </p:sp>
      <p:sp>
        <p:nvSpPr>
          <p:cNvPr id="11" name="Rectangle 10"/>
          <p:cNvSpPr/>
          <p:nvPr/>
        </p:nvSpPr>
        <p:spPr>
          <a:xfrm>
            <a:off x="838200" y="1528997"/>
            <a:ext cx="7824866" cy="23834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061083" y="1487861"/>
            <a:ext cx="2165455" cy="369332"/>
          </a:xfrm>
          <a:prstGeom prst="rect">
            <a:avLst/>
          </a:prstGeom>
          <a:noFill/>
        </p:spPr>
        <p:txBody>
          <a:bodyPr wrap="square" rtlCol="0">
            <a:spAutoFit/>
          </a:bodyPr>
          <a:lstStyle/>
          <a:p>
            <a:r>
              <a:rPr lang="en-US" smtClean="0"/>
              <a:t>LIW DOSING UNIT</a:t>
            </a:r>
            <a:endParaRPr lang="en-US" dirty="0"/>
          </a:p>
        </p:txBody>
      </p:sp>
      <p:sp>
        <p:nvSpPr>
          <p:cNvPr id="13" name="TextBox 12"/>
          <p:cNvSpPr txBox="1"/>
          <p:nvPr/>
        </p:nvSpPr>
        <p:spPr>
          <a:xfrm>
            <a:off x="9406637" y="1685930"/>
            <a:ext cx="1304768" cy="646331"/>
          </a:xfrm>
          <a:prstGeom prst="rect">
            <a:avLst/>
          </a:prstGeom>
          <a:noFill/>
        </p:spPr>
        <p:txBody>
          <a:bodyPr wrap="square" rtlCol="0">
            <a:spAutoFit/>
          </a:bodyPr>
          <a:lstStyle/>
          <a:p>
            <a:r>
              <a:rPr lang="en-US" smtClean="0"/>
              <a:t>FEEDRATE SETPOINT</a:t>
            </a:r>
            <a:endParaRPr lang="en-US" dirty="0"/>
          </a:p>
        </p:txBody>
      </p:sp>
    </p:spTree>
    <p:extLst>
      <p:ext uri="{BB962C8B-B14F-4D97-AF65-F5344CB8AC3E}">
        <p14:creationId xmlns:p14="http://schemas.microsoft.com/office/powerpoint/2010/main" val="1073514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22327" y="1026826"/>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SCALE HOPPER</a:t>
            </a:r>
            <a:endParaRPr lang="en-US" dirty="0"/>
          </a:p>
        </p:txBody>
      </p:sp>
      <p:sp>
        <p:nvSpPr>
          <p:cNvPr id="5" name="Rectangle 4"/>
          <p:cNvSpPr/>
          <p:nvPr/>
        </p:nvSpPr>
        <p:spPr>
          <a:xfrm>
            <a:off x="1227943" y="1019331"/>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MATERIAL STORAGE SILO</a:t>
            </a:r>
            <a:endParaRPr lang="en-US" dirty="0"/>
          </a:p>
        </p:txBody>
      </p:sp>
      <p:cxnSp>
        <p:nvCxnSpPr>
          <p:cNvPr id="6" name="Straight Arrow Connector 5"/>
          <p:cNvCxnSpPr>
            <a:stCxn id="5" idx="3"/>
            <a:endCxn id="4" idx="1"/>
          </p:cNvCxnSpPr>
          <p:nvPr/>
        </p:nvCxnSpPr>
        <p:spPr>
          <a:xfrm>
            <a:off x="3146684" y="1633928"/>
            <a:ext cx="1275643" cy="74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132384" y="2905892"/>
            <a:ext cx="617531" cy="369332"/>
          </a:xfrm>
          <a:prstGeom prst="rect">
            <a:avLst/>
          </a:prstGeom>
          <a:noFill/>
        </p:spPr>
        <p:txBody>
          <a:bodyPr wrap="square" rtlCol="0">
            <a:spAutoFit/>
          </a:bodyPr>
          <a:lstStyle/>
          <a:p>
            <a:r>
              <a:rPr lang="en-US" dirty="0" smtClean="0"/>
              <a:t>VSD</a:t>
            </a:r>
            <a:endParaRPr lang="en-US" dirty="0"/>
          </a:p>
        </p:txBody>
      </p:sp>
      <p:sp>
        <p:nvSpPr>
          <p:cNvPr id="8" name="Rectangle 7"/>
          <p:cNvSpPr/>
          <p:nvPr/>
        </p:nvSpPr>
        <p:spPr>
          <a:xfrm>
            <a:off x="9842442" y="1041816"/>
            <a:ext cx="1918741" cy="12142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CONTINUOUS MIXER</a:t>
            </a:r>
            <a:endParaRPr lang="en-US" dirty="0"/>
          </a:p>
        </p:txBody>
      </p:sp>
      <p:cxnSp>
        <p:nvCxnSpPr>
          <p:cNvPr id="9" name="Straight Arrow Connector 8"/>
          <p:cNvCxnSpPr>
            <a:stCxn id="4" idx="3"/>
            <a:endCxn id="19" idx="1"/>
          </p:cNvCxnSpPr>
          <p:nvPr/>
        </p:nvCxnSpPr>
        <p:spPr>
          <a:xfrm>
            <a:off x="6341068" y="1641423"/>
            <a:ext cx="791316" cy="35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823209" y="269823"/>
            <a:ext cx="8712245" cy="42272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046093" y="228687"/>
            <a:ext cx="2165455" cy="369332"/>
          </a:xfrm>
          <a:prstGeom prst="rect">
            <a:avLst/>
          </a:prstGeom>
          <a:noFill/>
        </p:spPr>
        <p:txBody>
          <a:bodyPr wrap="square" rtlCol="0">
            <a:spAutoFit/>
          </a:bodyPr>
          <a:lstStyle/>
          <a:p>
            <a:r>
              <a:rPr lang="en-US" smtClean="0"/>
              <a:t>LIW DOSING UNIT</a:t>
            </a:r>
            <a:endParaRPr lang="en-US" dirty="0"/>
          </a:p>
        </p:txBody>
      </p:sp>
      <p:sp>
        <p:nvSpPr>
          <p:cNvPr id="13" name="TextBox 12"/>
          <p:cNvSpPr txBox="1"/>
          <p:nvPr/>
        </p:nvSpPr>
        <p:spPr>
          <a:xfrm>
            <a:off x="10326770" y="2383436"/>
            <a:ext cx="1304768" cy="646331"/>
          </a:xfrm>
          <a:prstGeom prst="rect">
            <a:avLst/>
          </a:prstGeom>
          <a:noFill/>
        </p:spPr>
        <p:txBody>
          <a:bodyPr wrap="square" rtlCol="0">
            <a:spAutoFit/>
          </a:bodyPr>
          <a:lstStyle/>
          <a:p>
            <a:r>
              <a:rPr lang="en-US" smtClean="0"/>
              <a:t>FEEDRATE SETPOINT</a:t>
            </a:r>
            <a:endParaRPr lang="en-US" dirty="0"/>
          </a:p>
        </p:txBody>
      </p:sp>
      <p:sp>
        <p:nvSpPr>
          <p:cNvPr id="19" name="Rectangle 18"/>
          <p:cNvSpPr/>
          <p:nvPr/>
        </p:nvSpPr>
        <p:spPr>
          <a:xfrm>
            <a:off x="7132384" y="1030398"/>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a:t>
            </a:r>
          </a:p>
          <a:p>
            <a:pPr algn="ctr"/>
            <a:r>
              <a:rPr lang="en-US" dirty="0" smtClean="0"/>
              <a:t>SCREW FEEDER</a:t>
            </a:r>
            <a:endParaRPr lang="en-US" dirty="0"/>
          </a:p>
        </p:txBody>
      </p:sp>
      <p:cxnSp>
        <p:nvCxnSpPr>
          <p:cNvPr id="21" name="Straight Arrow Connector 20"/>
          <p:cNvCxnSpPr>
            <a:stCxn id="19" idx="3"/>
            <a:endCxn id="8" idx="1"/>
          </p:cNvCxnSpPr>
          <p:nvPr/>
        </p:nvCxnSpPr>
        <p:spPr>
          <a:xfrm>
            <a:off x="9051125" y="1644995"/>
            <a:ext cx="791317" cy="39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185796" y="2889179"/>
            <a:ext cx="1189525" cy="369332"/>
          </a:xfrm>
          <a:prstGeom prst="rect">
            <a:avLst/>
          </a:prstGeom>
          <a:noFill/>
        </p:spPr>
        <p:txBody>
          <a:bodyPr wrap="square" rtlCol="0">
            <a:spAutoFit/>
          </a:bodyPr>
          <a:lstStyle/>
          <a:p>
            <a:r>
              <a:rPr lang="en-US" smtClean="0"/>
              <a:t>ENCODER</a:t>
            </a:r>
            <a:endParaRPr lang="en-US" dirty="0"/>
          </a:p>
        </p:txBody>
      </p:sp>
      <p:cxnSp>
        <p:nvCxnSpPr>
          <p:cNvPr id="28" name="Elbow Connector 27"/>
          <p:cNvCxnSpPr>
            <a:stCxn id="7" idx="0"/>
            <a:endCxn id="19" idx="2"/>
          </p:cNvCxnSpPr>
          <p:nvPr/>
        </p:nvCxnSpPr>
        <p:spPr>
          <a:xfrm rot="5400000" flipH="1" flipV="1">
            <a:off x="7443302" y="2257440"/>
            <a:ext cx="646300" cy="65060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19" idx="2"/>
            <a:endCxn id="24" idx="0"/>
          </p:cNvCxnSpPr>
          <p:nvPr/>
        </p:nvCxnSpPr>
        <p:spPr>
          <a:xfrm rot="16200000" flipH="1">
            <a:off x="8121364" y="2229983"/>
            <a:ext cx="629587" cy="688804"/>
          </a:xfrm>
          <a:prstGeom prst="bentConnector3">
            <a:avLst>
              <a:gd name="adj1" fmla="val 5238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343879" y="1041816"/>
            <a:ext cx="1049311" cy="646331"/>
          </a:xfrm>
          <a:prstGeom prst="rect">
            <a:avLst/>
          </a:prstGeom>
          <a:noFill/>
        </p:spPr>
        <p:txBody>
          <a:bodyPr wrap="square" rtlCol="0">
            <a:spAutoFit/>
          </a:bodyPr>
          <a:lstStyle/>
          <a:p>
            <a:r>
              <a:rPr lang="en-US" smtClean="0"/>
              <a:t>INPUT</a:t>
            </a:r>
          </a:p>
          <a:p>
            <a:r>
              <a:rPr lang="en-US" dirty="0" smtClean="0"/>
              <a:t>VALVE</a:t>
            </a:r>
            <a:endParaRPr lang="en-US" dirty="0"/>
          </a:p>
        </p:txBody>
      </p:sp>
      <p:sp>
        <p:nvSpPr>
          <p:cNvPr id="33" name="Rectangle 32"/>
          <p:cNvSpPr/>
          <p:nvPr/>
        </p:nvSpPr>
        <p:spPr>
          <a:xfrm>
            <a:off x="4422327" y="2761937"/>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LIW CONTROLLER</a:t>
            </a:r>
            <a:endParaRPr lang="en-US" dirty="0"/>
          </a:p>
        </p:txBody>
      </p:sp>
      <p:cxnSp>
        <p:nvCxnSpPr>
          <p:cNvPr id="35" name="Elbow Connector 34"/>
          <p:cNvCxnSpPr>
            <a:stCxn id="33" idx="3"/>
            <a:endCxn id="7" idx="2"/>
          </p:cNvCxnSpPr>
          <p:nvPr/>
        </p:nvCxnSpPr>
        <p:spPr>
          <a:xfrm flipV="1">
            <a:off x="6341068" y="3275224"/>
            <a:ext cx="1100082" cy="1013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24" idx="2"/>
            <a:endCxn id="33" idx="2"/>
          </p:cNvCxnSpPr>
          <p:nvPr/>
        </p:nvCxnSpPr>
        <p:spPr>
          <a:xfrm rot="5400000">
            <a:off x="6714819" y="1925391"/>
            <a:ext cx="732620" cy="3398861"/>
          </a:xfrm>
          <a:prstGeom prst="bentConnector3">
            <a:avLst>
              <a:gd name="adj1" fmla="val 13120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4" idx="2"/>
            <a:endCxn id="33" idx="0"/>
          </p:cNvCxnSpPr>
          <p:nvPr/>
        </p:nvCxnSpPr>
        <p:spPr>
          <a:xfrm rot="5400000">
            <a:off x="5128740" y="2508978"/>
            <a:ext cx="505917" cy="127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13" idx="2"/>
            <a:endCxn id="33" idx="1"/>
          </p:cNvCxnSpPr>
          <p:nvPr/>
        </p:nvCxnSpPr>
        <p:spPr>
          <a:xfrm rot="5400000">
            <a:off x="7527358" y="-75263"/>
            <a:ext cx="346767" cy="6556827"/>
          </a:xfrm>
          <a:prstGeom prst="bentConnector4">
            <a:avLst>
              <a:gd name="adj1" fmla="val 382066"/>
              <a:gd name="adj2" fmla="val 103486"/>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Content Placeholder 2"/>
          <p:cNvSpPr>
            <a:spLocks noGrp="1"/>
          </p:cNvSpPr>
          <p:nvPr>
            <p:ph idx="1"/>
          </p:nvPr>
        </p:nvSpPr>
        <p:spPr>
          <a:xfrm>
            <a:off x="823209" y="4609683"/>
            <a:ext cx="10515600" cy="2023255"/>
          </a:xfrm>
        </p:spPr>
        <p:txBody>
          <a:bodyPr>
            <a:normAutofit fontScale="85000" lnSpcReduction="20000"/>
          </a:bodyPr>
          <a:lstStyle/>
          <a:p>
            <a:r>
              <a:rPr lang="en-US" dirty="0" smtClean="0"/>
              <a:t>To </a:t>
            </a:r>
            <a:r>
              <a:rPr lang="en-US" b="1" dirty="0" smtClean="0"/>
              <a:t>adjust the speed </a:t>
            </a:r>
            <a:r>
              <a:rPr lang="en-US" dirty="0" smtClean="0"/>
              <a:t>of screw feeder (thus, feed rate), a Variable Speed Driver – VSD (or Variable Frequency Driver/Inverter) is installed</a:t>
            </a:r>
          </a:p>
          <a:p>
            <a:r>
              <a:rPr lang="en-US" dirty="0" smtClean="0"/>
              <a:t>To make sure the speed of the screw feeder is </a:t>
            </a:r>
            <a:r>
              <a:rPr lang="en-US" b="1" dirty="0" smtClean="0"/>
              <a:t>well controlled</a:t>
            </a:r>
            <a:r>
              <a:rPr lang="en-US" dirty="0" smtClean="0"/>
              <a:t>, speed reading is required, and done via an installed encoder on the motor</a:t>
            </a:r>
          </a:p>
          <a:p>
            <a:r>
              <a:rPr lang="en-US" dirty="0" smtClean="0"/>
              <a:t>Feed rate set point, encoder and scale are all processed by a LIW Controller to output a desired frequency to the </a:t>
            </a:r>
            <a:r>
              <a:rPr lang="en-US" b="1" dirty="0" smtClean="0"/>
              <a:t>VSD </a:t>
            </a:r>
            <a:r>
              <a:rPr lang="en-US" b="1" dirty="0" smtClean="0">
                <a:sym typeface="Wingdings"/>
              </a:rPr>
              <a:t> Output screw feeder  FEED RATE</a:t>
            </a:r>
            <a:r>
              <a:rPr lang="en-US" b="1" dirty="0" smtClean="0"/>
              <a:t>.</a:t>
            </a:r>
            <a:endParaRPr lang="en-US" b="1" dirty="0"/>
          </a:p>
        </p:txBody>
      </p:sp>
    </p:spTree>
    <p:extLst>
      <p:ext uri="{BB962C8B-B14F-4D97-AF65-F5344CB8AC3E}">
        <p14:creationId xmlns:p14="http://schemas.microsoft.com/office/powerpoint/2010/main" val="474869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control scheme of LIW: DOSING</a:t>
            </a:r>
            <a:endParaRPr lang="en-US" dirty="0"/>
          </a:p>
        </p:txBody>
      </p:sp>
      <p:sp>
        <p:nvSpPr>
          <p:cNvPr id="4" name="Rectangle 3"/>
          <p:cNvSpPr/>
          <p:nvPr/>
        </p:nvSpPr>
        <p:spPr>
          <a:xfrm>
            <a:off x="3461478" y="1540787"/>
            <a:ext cx="2474626"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Get reading from scale W1 kg</a:t>
            </a:r>
            <a:endParaRPr lang="en-US" dirty="0"/>
          </a:p>
        </p:txBody>
      </p:sp>
      <p:sp>
        <p:nvSpPr>
          <p:cNvPr id="6" name="Rectangle 5"/>
          <p:cNvSpPr/>
          <p:nvPr/>
        </p:nvSpPr>
        <p:spPr>
          <a:xfrm>
            <a:off x="3461478" y="2606185"/>
            <a:ext cx="2474626" cy="1121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 Screw feeder run at speed F1 </a:t>
            </a:r>
            <a:r>
              <a:rPr lang="en-US" dirty="0"/>
              <a:t>H</a:t>
            </a:r>
            <a:r>
              <a:rPr lang="en-US" dirty="0" smtClean="0"/>
              <a:t>z in T second</a:t>
            </a:r>
            <a:endParaRPr lang="en-US" dirty="0"/>
          </a:p>
        </p:txBody>
      </p:sp>
      <p:sp>
        <p:nvSpPr>
          <p:cNvPr id="7" name="Rectangle 6"/>
          <p:cNvSpPr/>
          <p:nvPr/>
        </p:nvSpPr>
        <p:spPr>
          <a:xfrm>
            <a:off x="3461478" y="4042013"/>
            <a:ext cx="2474626"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Get Encoder </a:t>
            </a:r>
          </a:p>
          <a:p>
            <a:pPr algn="ctr"/>
            <a:r>
              <a:rPr lang="en-US" dirty="0" smtClean="0"/>
              <a:t>cycle count R1</a:t>
            </a:r>
            <a:endParaRPr lang="en-US" dirty="0"/>
          </a:p>
        </p:txBody>
      </p:sp>
      <p:sp>
        <p:nvSpPr>
          <p:cNvPr id="8" name="Rectangle 7"/>
          <p:cNvSpPr/>
          <p:nvPr/>
        </p:nvSpPr>
        <p:spPr>
          <a:xfrm>
            <a:off x="3461478" y="5137367"/>
            <a:ext cx="2474626" cy="1218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Get  reading from Scale W2 kg</a:t>
            </a:r>
            <a:endParaRPr lang="en-US" dirty="0"/>
          </a:p>
        </p:txBody>
      </p:sp>
      <p:sp>
        <p:nvSpPr>
          <p:cNvPr id="9" name="Rectangle 8"/>
          <p:cNvSpPr/>
          <p:nvPr/>
        </p:nvSpPr>
        <p:spPr>
          <a:xfrm>
            <a:off x="6971675" y="1540787"/>
            <a:ext cx="2474626"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Calculate Output Screw feeder speed (R1/T)</a:t>
            </a:r>
            <a:endParaRPr lang="en-US" dirty="0"/>
          </a:p>
        </p:txBody>
      </p:sp>
      <p:sp>
        <p:nvSpPr>
          <p:cNvPr id="10" name="Rectangle 9"/>
          <p:cNvSpPr/>
          <p:nvPr/>
        </p:nvSpPr>
        <p:spPr>
          <a:xfrm>
            <a:off x="6971675" y="2606185"/>
            <a:ext cx="2474626"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Calculate Feed rate </a:t>
            </a:r>
          </a:p>
          <a:p>
            <a:pPr algn="ctr"/>
            <a:r>
              <a:rPr lang="en-US" dirty="0" smtClean="0"/>
              <a:t>(W1-W2)/T</a:t>
            </a:r>
            <a:endParaRPr lang="en-US" dirty="0"/>
          </a:p>
        </p:txBody>
      </p:sp>
      <p:sp>
        <p:nvSpPr>
          <p:cNvPr id="11" name="Rectangle 10"/>
          <p:cNvSpPr/>
          <p:nvPr/>
        </p:nvSpPr>
        <p:spPr>
          <a:xfrm>
            <a:off x="6971675" y="3727218"/>
            <a:ext cx="2474626" cy="11424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Calculate relationship between </a:t>
            </a:r>
            <a:r>
              <a:rPr lang="en-US" dirty="0" err="1" smtClean="0"/>
              <a:t>OutputScrew</a:t>
            </a:r>
            <a:r>
              <a:rPr lang="en-US" dirty="0" smtClean="0"/>
              <a:t> feeder speed and Feed rate</a:t>
            </a:r>
            <a:endParaRPr lang="en-US" dirty="0"/>
          </a:p>
        </p:txBody>
      </p:sp>
      <p:sp>
        <p:nvSpPr>
          <p:cNvPr id="12" name="Rectangle 11"/>
          <p:cNvSpPr/>
          <p:nvPr/>
        </p:nvSpPr>
        <p:spPr>
          <a:xfrm>
            <a:off x="6971675" y="5137366"/>
            <a:ext cx="2474626" cy="12184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Calculate and set new frequency F1 to match feed rate and feed rate set point</a:t>
            </a:r>
            <a:endParaRPr lang="en-US" dirty="0"/>
          </a:p>
        </p:txBody>
      </p:sp>
      <p:cxnSp>
        <p:nvCxnSpPr>
          <p:cNvPr id="17" name="Elbow Connector 16"/>
          <p:cNvCxnSpPr>
            <a:stCxn id="4" idx="2"/>
            <a:endCxn id="6" idx="0"/>
          </p:cNvCxnSpPr>
          <p:nvPr/>
        </p:nvCxnSpPr>
        <p:spPr>
          <a:xfrm rot="5400000">
            <a:off x="4579922" y="2487316"/>
            <a:ext cx="237738" cy="127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2"/>
            <a:endCxn id="7" idx="0"/>
          </p:cNvCxnSpPr>
          <p:nvPr/>
        </p:nvCxnSpPr>
        <p:spPr>
          <a:xfrm rot="5400000">
            <a:off x="4541394" y="3884615"/>
            <a:ext cx="314795" cy="1270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7" idx="2"/>
            <a:endCxn id="8" idx="0"/>
          </p:cNvCxnSpPr>
          <p:nvPr/>
        </p:nvCxnSpPr>
        <p:spPr>
          <a:xfrm rot="5400000">
            <a:off x="4564944" y="5003520"/>
            <a:ext cx="267694" cy="1270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8" idx="3"/>
            <a:endCxn id="9" idx="1"/>
          </p:cNvCxnSpPr>
          <p:nvPr/>
        </p:nvCxnSpPr>
        <p:spPr>
          <a:xfrm flipV="1">
            <a:off x="5936104" y="1954617"/>
            <a:ext cx="1035571" cy="379198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9" idx="2"/>
            <a:endCxn id="10" idx="0"/>
          </p:cNvCxnSpPr>
          <p:nvPr/>
        </p:nvCxnSpPr>
        <p:spPr>
          <a:xfrm rot="5400000">
            <a:off x="8090119" y="2487316"/>
            <a:ext cx="237738" cy="1270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10" idx="2"/>
            <a:endCxn id="11" idx="0"/>
          </p:cNvCxnSpPr>
          <p:nvPr/>
        </p:nvCxnSpPr>
        <p:spPr>
          <a:xfrm rot="5400000">
            <a:off x="8062302" y="3580531"/>
            <a:ext cx="293373" cy="1270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11" idx="2"/>
            <a:endCxn id="12" idx="0"/>
          </p:cNvCxnSpPr>
          <p:nvPr/>
        </p:nvCxnSpPr>
        <p:spPr>
          <a:xfrm rot="5400000">
            <a:off x="8075142" y="5003519"/>
            <a:ext cx="267693" cy="1270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12" idx="2"/>
            <a:endCxn id="4" idx="1"/>
          </p:cNvCxnSpPr>
          <p:nvPr/>
        </p:nvCxnSpPr>
        <p:spPr>
          <a:xfrm rot="5400000" flipH="1">
            <a:off x="3634627" y="1781468"/>
            <a:ext cx="4401212" cy="4747510"/>
          </a:xfrm>
          <a:prstGeom prst="bentConnector4">
            <a:avLst>
              <a:gd name="adj1" fmla="val -5194"/>
              <a:gd name="adj2" fmla="val 104815"/>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1592081" y="1547137"/>
            <a:ext cx="1351612"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START</a:t>
            </a:r>
            <a:endParaRPr lang="en-US" dirty="0"/>
          </a:p>
        </p:txBody>
      </p:sp>
      <p:cxnSp>
        <p:nvCxnSpPr>
          <p:cNvPr id="41" name="Elbow Connector 40"/>
          <p:cNvCxnSpPr>
            <a:stCxn id="39" idx="3"/>
            <a:endCxn id="4" idx="1"/>
          </p:cNvCxnSpPr>
          <p:nvPr/>
        </p:nvCxnSpPr>
        <p:spPr>
          <a:xfrm flipV="1">
            <a:off x="2943693" y="1954617"/>
            <a:ext cx="517785" cy="635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215140" y="2454060"/>
            <a:ext cx="2105493" cy="369332"/>
          </a:xfrm>
          <a:prstGeom prst="rect">
            <a:avLst/>
          </a:prstGeom>
          <a:noFill/>
        </p:spPr>
        <p:txBody>
          <a:bodyPr wrap="square" rtlCol="0">
            <a:spAutoFit/>
          </a:bodyPr>
          <a:lstStyle/>
          <a:p>
            <a:r>
              <a:rPr lang="en-US" b="1" dirty="0" smtClean="0"/>
              <a:t>DOSING SEQUENCE</a:t>
            </a:r>
            <a:endParaRPr lang="en-US" b="1" dirty="0"/>
          </a:p>
        </p:txBody>
      </p:sp>
    </p:spTree>
    <p:extLst>
      <p:ext uri="{BB962C8B-B14F-4D97-AF65-F5344CB8AC3E}">
        <p14:creationId xmlns:p14="http://schemas.microsoft.com/office/powerpoint/2010/main" val="1640453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450" y="365125"/>
            <a:ext cx="10867350" cy="1325563"/>
          </a:xfrm>
        </p:spPr>
        <p:txBody>
          <a:bodyPr/>
          <a:lstStyle/>
          <a:p>
            <a:r>
              <a:rPr lang="en-US" dirty="0"/>
              <a:t>Basic control scheme of </a:t>
            </a:r>
            <a:r>
              <a:rPr lang="en-US" dirty="0" smtClean="0"/>
              <a:t>LIW: REFILLING</a:t>
            </a:r>
            <a:endParaRPr lang="en-US" dirty="0"/>
          </a:p>
        </p:txBody>
      </p:sp>
      <p:sp>
        <p:nvSpPr>
          <p:cNvPr id="5" name="Rectangle 4"/>
          <p:cNvSpPr/>
          <p:nvPr/>
        </p:nvSpPr>
        <p:spPr>
          <a:xfrm>
            <a:off x="2831891" y="1690688"/>
            <a:ext cx="2474626"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Get scale reading W</a:t>
            </a:r>
            <a:endParaRPr lang="en-US" dirty="0"/>
          </a:p>
        </p:txBody>
      </p:sp>
      <p:sp>
        <p:nvSpPr>
          <p:cNvPr id="6" name="Rectangle 5"/>
          <p:cNvSpPr/>
          <p:nvPr/>
        </p:nvSpPr>
        <p:spPr>
          <a:xfrm>
            <a:off x="2831891" y="3085307"/>
            <a:ext cx="2474626"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If W &lt; </a:t>
            </a:r>
            <a:r>
              <a:rPr lang="en-US" dirty="0" err="1" smtClean="0"/>
              <a:t>Wmin</a:t>
            </a:r>
            <a:endParaRPr lang="en-US" dirty="0"/>
          </a:p>
        </p:txBody>
      </p:sp>
      <p:sp>
        <p:nvSpPr>
          <p:cNvPr id="7" name="Rectangle 6"/>
          <p:cNvSpPr/>
          <p:nvPr/>
        </p:nvSpPr>
        <p:spPr>
          <a:xfrm>
            <a:off x="2831891" y="4479926"/>
            <a:ext cx="2474626"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Open INPUT Valve</a:t>
            </a:r>
            <a:endParaRPr lang="en-US" dirty="0"/>
          </a:p>
        </p:txBody>
      </p:sp>
      <p:sp>
        <p:nvSpPr>
          <p:cNvPr id="8" name="Rectangle 7"/>
          <p:cNvSpPr/>
          <p:nvPr/>
        </p:nvSpPr>
        <p:spPr>
          <a:xfrm>
            <a:off x="6744324" y="3085307"/>
            <a:ext cx="2474626"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If W &gt; </a:t>
            </a:r>
            <a:r>
              <a:rPr lang="en-US" dirty="0" err="1" smtClean="0"/>
              <a:t>Wmax</a:t>
            </a:r>
            <a:endParaRPr lang="en-US" dirty="0"/>
          </a:p>
        </p:txBody>
      </p:sp>
      <p:sp>
        <p:nvSpPr>
          <p:cNvPr id="10" name="Rectangle 9"/>
          <p:cNvSpPr/>
          <p:nvPr/>
        </p:nvSpPr>
        <p:spPr>
          <a:xfrm>
            <a:off x="6744324" y="4479926"/>
            <a:ext cx="2474626"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Close INPUT Valve</a:t>
            </a:r>
            <a:endParaRPr lang="en-US" dirty="0"/>
          </a:p>
        </p:txBody>
      </p:sp>
      <p:sp>
        <p:nvSpPr>
          <p:cNvPr id="11" name="Rectangle 10"/>
          <p:cNvSpPr/>
          <p:nvPr/>
        </p:nvSpPr>
        <p:spPr>
          <a:xfrm>
            <a:off x="6744324" y="1690688"/>
            <a:ext cx="2474626"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Get scale reading W</a:t>
            </a:r>
            <a:endParaRPr lang="en-US" dirty="0"/>
          </a:p>
        </p:txBody>
      </p:sp>
      <p:cxnSp>
        <p:nvCxnSpPr>
          <p:cNvPr id="13" name="Straight Arrow Connector 12"/>
          <p:cNvCxnSpPr>
            <a:stCxn id="5" idx="2"/>
            <a:endCxn id="6" idx="0"/>
          </p:cNvCxnSpPr>
          <p:nvPr/>
        </p:nvCxnSpPr>
        <p:spPr>
          <a:xfrm>
            <a:off x="4069204" y="2518348"/>
            <a:ext cx="0" cy="566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7" idx="0"/>
          </p:cNvCxnSpPr>
          <p:nvPr/>
        </p:nvCxnSpPr>
        <p:spPr>
          <a:xfrm>
            <a:off x="4069204" y="3912967"/>
            <a:ext cx="0" cy="566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9577465" y="1690688"/>
            <a:ext cx="2474626"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Keep Screw feeder at previous frequency</a:t>
            </a:r>
          </a:p>
          <a:p>
            <a:pPr algn="ctr"/>
            <a:r>
              <a:rPr lang="en-US" dirty="0" smtClean="0"/>
              <a:t>(REFILL MODE)</a:t>
            </a:r>
            <a:endParaRPr lang="en-US" dirty="0"/>
          </a:p>
        </p:txBody>
      </p:sp>
      <p:sp>
        <p:nvSpPr>
          <p:cNvPr id="20" name="Rectangle 19"/>
          <p:cNvSpPr/>
          <p:nvPr/>
        </p:nvSpPr>
        <p:spPr>
          <a:xfrm>
            <a:off x="6744324" y="5589733"/>
            <a:ext cx="2474626"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Restart Calculate Screw Feeder Frequency</a:t>
            </a:r>
          </a:p>
          <a:p>
            <a:pPr algn="ctr"/>
            <a:r>
              <a:rPr lang="en-US" dirty="0" smtClean="0"/>
              <a:t>(PRODUCTION MODE)</a:t>
            </a:r>
            <a:endParaRPr lang="en-US" dirty="0"/>
          </a:p>
        </p:txBody>
      </p:sp>
      <p:cxnSp>
        <p:nvCxnSpPr>
          <p:cNvPr id="30" name="Straight Arrow Connector 29"/>
          <p:cNvCxnSpPr>
            <a:stCxn id="11" idx="2"/>
            <a:endCxn id="8" idx="0"/>
          </p:cNvCxnSpPr>
          <p:nvPr/>
        </p:nvCxnSpPr>
        <p:spPr>
          <a:xfrm>
            <a:off x="7981637" y="2518348"/>
            <a:ext cx="0" cy="566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19" idx="2"/>
            <a:endCxn id="8" idx="0"/>
          </p:cNvCxnSpPr>
          <p:nvPr/>
        </p:nvCxnSpPr>
        <p:spPr>
          <a:xfrm rot="5400000">
            <a:off x="9114729" y="1385257"/>
            <a:ext cx="566959" cy="283314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8" idx="1"/>
            <a:endCxn id="7" idx="3"/>
          </p:cNvCxnSpPr>
          <p:nvPr/>
        </p:nvCxnSpPr>
        <p:spPr>
          <a:xfrm rot="10800000" flipV="1">
            <a:off x="5306518" y="3499136"/>
            <a:ext cx="1437807" cy="1394619"/>
          </a:xfrm>
          <a:prstGeom prst="bentConnector3">
            <a:avLst>
              <a:gd name="adj1" fmla="val 77107"/>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5824927" y="3499135"/>
            <a:ext cx="321040" cy="974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Elbow Connector 21"/>
          <p:cNvCxnSpPr>
            <a:stCxn id="7" idx="2"/>
            <a:endCxn id="19" idx="0"/>
          </p:cNvCxnSpPr>
          <p:nvPr/>
        </p:nvCxnSpPr>
        <p:spPr>
          <a:xfrm rot="5400000" flipH="1" flipV="1">
            <a:off x="5633542" y="126350"/>
            <a:ext cx="3616898" cy="6745574"/>
          </a:xfrm>
          <a:prstGeom prst="bentConnector5">
            <a:avLst>
              <a:gd name="adj1" fmla="val -6320"/>
              <a:gd name="adj2" fmla="val 28889"/>
              <a:gd name="adj3" fmla="val 1063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7" idx="2"/>
            <a:endCxn id="11" idx="1"/>
          </p:cNvCxnSpPr>
          <p:nvPr/>
        </p:nvCxnSpPr>
        <p:spPr>
          <a:xfrm rot="5400000" flipH="1" flipV="1">
            <a:off x="3805230" y="2368492"/>
            <a:ext cx="3203068" cy="2675120"/>
          </a:xfrm>
          <a:prstGeom prst="bentConnector4">
            <a:avLst>
              <a:gd name="adj1" fmla="val -7137"/>
              <a:gd name="adj2" fmla="val 73126"/>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225915" y="3178521"/>
            <a:ext cx="518410" cy="369332"/>
          </a:xfrm>
          <a:prstGeom prst="rect">
            <a:avLst/>
          </a:prstGeom>
          <a:noFill/>
        </p:spPr>
        <p:txBody>
          <a:bodyPr wrap="square" rtlCol="0">
            <a:spAutoFit/>
          </a:bodyPr>
          <a:lstStyle/>
          <a:p>
            <a:r>
              <a:rPr lang="en-US" smtClean="0"/>
              <a:t>NO</a:t>
            </a:r>
            <a:endParaRPr lang="en-US"/>
          </a:p>
        </p:txBody>
      </p:sp>
      <p:sp>
        <p:nvSpPr>
          <p:cNvPr id="45" name="TextBox 44"/>
          <p:cNvSpPr txBox="1"/>
          <p:nvPr/>
        </p:nvSpPr>
        <p:spPr>
          <a:xfrm>
            <a:off x="2214171" y="3178521"/>
            <a:ext cx="518410" cy="369332"/>
          </a:xfrm>
          <a:prstGeom prst="rect">
            <a:avLst/>
          </a:prstGeom>
          <a:noFill/>
        </p:spPr>
        <p:txBody>
          <a:bodyPr wrap="square" rtlCol="0">
            <a:spAutoFit/>
          </a:bodyPr>
          <a:lstStyle/>
          <a:p>
            <a:r>
              <a:rPr lang="en-US" smtClean="0"/>
              <a:t>NO</a:t>
            </a:r>
            <a:endParaRPr lang="en-US"/>
          </a:p>
        </p:txBody>
      </p:sp>
      <p:sp>
        <p:nvSpPr>
          <p:cNvPr id="46" name="TextBox 45"/>
          <p:cNvSpPr txBox="1"/>
          <p:nvPr/>
        </p:nvSpPr>
        <p:spPr>
          <a:xfrm>
            <a:off x="4073576" y="4041538"/>
            <a:ext cx="518410" cy="369332"/>
          </a:xfrm>
          <a:prstGeom prst="rect">
            <a:avLst/>
          </a:prstGeom>
          <a:noFill/>
        </p:spPr>
        <p:txBody>
          <a:bodyPr wrap="square" rtlCol="0">
            <a:spAutoFit/>
          </a:bodyPr>
          <a:lstStyle/>
          <a:p>
            <a:r>
              <a:rPr lang="en-US" smtClean="0"/>
              <a:t>YES</a:t>
            </a:r>
            <a:endParaRPr lang="en-US" dirty="0"/>
          </a:p>
        </p:txBody>
      </p:sp>
      <p:sp>
        <p:nvSpPr>
          <p:cNvPr id="47" name="TextBox 46"/>
          <p:cNvSpPr txBox="1"/>
          <p:nvPr/>
        </p:nvSpPr>
        <p:spPr>
          <a:xfrm>
            <a:off x="8007869" y="4011780"/>
            <a:ext cx="518410" cy="369332"/>
          </a:xfrm>
          <a:prstGeom prst="rect">
            <a:avLst/>
          </a:prstGeom>
          <a:noFill/>
        </p:spPr>
        <p:txBody>
          <a:bodyPr wrap="square" rtlCol="0">
            <a:spAutoFit/>
          </a:bodyPr>
          <a:lstStyle/>
          <a:p>
            <a:r>
              <a:rPr lang="en-US" smtClean="0"/>
              <a:t>YES</a:t>
            </a:r>
            <a:endParaRPr lang="en-US" dirty="0"/>
          </a:p>
        </p:txBody>
      </p:sp>
      <p:cxnSp>
        <p:nvCxnSpPr>
          <p:cNvPr id="51" name="Straight Arrow Connector 50"/>
          <p:cNvCxnSpPr>
            <a:stCxn id="8" idx="2"/>
            <a:endCxn id="10" idx="0"/>
          </p:cNvCxnSpPr>
          <p:nvPr/>
        </p:nvCxnSpPr>
        <p:spPr>
          <a:xfrm>
            <a:off x="7981637" y="3912967"/>
            <a:ext cx="0" cy="566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Elbow Connector 54"/>
          <p:cNvCxnSpPr>
            <a:stCxn id="6" idx="1"/>
            <a:endCxn id="5" idx="1"/>
          </p:cNvCxnSpPr>
          <p:nvPr/>
        </p:nvCxnSpPr>
        <p:spPr>
          <a:xfrm rot="10800000">
            <a:off x="2831891" y="2104519"/>
            <a:ext cx="12700" cy="1394619"/>
          </a:xfrm>
          <a:prstGeom prst="bentConnector3">
            <a:avLst>
              <a:gd name="adj1" fmla="val 675737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10" idx="2"/>
            <a:endCxn id="20" idx="0"/>
          </p:cNvCxnSpPr>
          <p:nvPr/>
        </p:nvCxnSpPr>
        <p:spPr>
          <a:xfrm>
            <a:off x="7981637" y="5307586"/>
            <a:ext cx="0" cy="2821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Elbow Connector 61"/>
          <p:cNvCxnSpPr>
            <a:stCxn id="20" idx="1"/>
            <a:endCxn id="5" idx="1"/>
          </p:cNvCxnSpPr>
          <p:nvPr/>
        </p:nvCxnSpPr>
        <p:spPr>
          <a:xfrm rot="10800000">
            <a:off x="2831892" y="2104519"/>
            <a:ext cx="3912433" cy="3899045"/>
          </a:xfrm>
          <a:prstGeom prst="bentConnector3">
            <a:avLst>
              <a:gd name="adj1" fmla="val 121552"/>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398592" y="1690688"/>
            <a:ext cx="1208685" cy="82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Start</a:t>
            </a:r>
            <a:endParaRPr lang="en-US" dirty="0"/>
          </a:p>
        </p:txBody>
      </p:sp>
      <p:cxnSp>
        <p:nvCxnSpPr>
          <p:cNvPr id="66" name="Elbow Connector 65"/>
          <p:cNvCxnSpPr>
            <a:stCxn id="64" idx="3"/>
            <a:endCxn id="5" idx="1"/>
          </p:cNvCxnSpPr>
          <p:nvPr/>
        </p:nvCxnSpPr>
        <p:spPr>
          <a:xfrm>
            <a:off x="1607277" y="2104518"/>
            <a:ext cx="1224614" cy="127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486450" y="2531048"/>
            <a:ext cx="2105493" cy="369332"/>
          </a:xfrm>
          <a:prstGeom prst="rect">
            <a:avLst/>
          </a:prstGeom>
          <a:noFill/>
        </p:spPr>
        <p:txBody>
          <a:bodyPr wrap="square" rtlCol="0">
            <a:spAutoFit/>
          </a:bodyPr>
          <a:lstStyle/>
          <a:p>
            <a:r>
              <a:rPr lang="en-US" b="1" smtClean="0"/>
              <a:t>REFILLING</a:t>
            </a:r>
            <a:endParaRPr lang="en-US" b="1" dirty="0"/>
          </a:p>
        </p:txBody>
      </p:sp>
    </p:spTree>
    <p:extLst>
      <p:ext uri="{BB962C8B-B14F-4D97-AF65-F5344CB8AC3E}">
        <p14:creationId xmlns:p14="http://schemas.microsoft.com/office/powerpoint/2010/main" val="1247804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OF DOSING: Dosing process unit</a:t>
            </a:r>
            <a:endParaRPr lang="en-US" dirty="0"/>
          </a:p>
        </p:txBody>
      </p:sp>
      <p:sp>
        <p:nvSpPr>
          <p:cNvPr id="3" name="Content Placeholder 2"/>
          <p:cNvSpPr>
            <a:spLocks noGrp="1"/>
          </p:cNvSpPr>
          <p:nvPr>
            <p:ph idx="1"/>
          </p:nvPr>
        </p:nvSpPr>
        <p:spPr/>
        <p:txBody>
          <a:bodyPr/>
          <a:lstStyle/>
          <a:p>
            <a:r>
              <a:rPr lang="en-US" dirty="0" smtClean="0"/>
              <a:t>To accurately measure materials input and transport these materials into the next process</a:t>
            </a:r>
          </a:p>
          <a:p>
            <a:r>
              <a:rPr lang="en-US" dirty="0" smtClean="0"/>
              <a:t>Can be a big group of machines or just a few instruments</a:t>
            </a:r>
          </a:p>
          <a:p>
            <a:r>
              <a:rPr lang="en-US" dirty="0" smtClean="0"/>
              <a:t>Control key to successful product industrialization.</a:t>
            </a:r>
          </a:p>
        </p:txBody>
      </p:sp>
    </p:spTree>
    <p:extLst>
      <p:ext uri="{BB962C8B-B14F-4D97-AF65-F5344CB8AC3E}">
        <p14:creationId xmlns:p14="http://schemas.microsoft.com/office/powerpoint/2010/main" val="1830099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features in LIW</a:t>
            </a:r>
            <a:endParaRPr lang="en-US" dirty="0"/>
          </a:p>
        </p:txBody>
      </p:sp>
      <p:sp>
        <p:nvSpPr>
          <p:cNvPr id="3" name="Content Placeholder 2"/>
          <p:cNvSpPr>
            <a:spLocks noGrp="1"/>
          </p:cNvSpPr>
          <p:nvPr>
            <p:ph idx="1"/>
          </p:nvPr>
        </p:nvSpPr>
        <p:spPr/>
        <p:txBody>
          <a:bodyPr/>
          <a:lstStyle/>
          <a:p>
            <a:r>
              <a:rPr lang="en-US" dirty="0" smtClean="0"/>
              <a:t>Some LIW Controller might include extra features:</a:t>
            </a:r>
          </a:p>
          <a:p>
            <a:pPr lvl="1"/>
            <a:r>
              <a:rPr lang="en-US" dirty="0" smtClean="0"/>
              <a:t>Encoder cycle / weight  (Pulse per unit) profile. This number, if divide by time, will be screw feeder speed / feed rate. This PPU will be used to stabilized uncertainty / vibration noise introduce in scale hopper by refilling / screw feeder vibration / other source of vibration</a:t>
            </a:r>
          </a:p>
          <a:p>
            <a:pPr lvl="1"/>
            <a:r>
              <a:rPr lang="en-US" dirty="0" smtClean="0"/>
              <a:t>PPU profile at each weight load in scale hopper</a:t>
            </a:r>
          </a:p>
          <a:p>
            <a:pPr lvl="1"/>
            <a:r>
              <a:rPr lang="en-US" dirty="0" smtClean="0"/>
              <a:t>PID control to match current feed rate with feed rate </a:t>
            </a:r>
            <a:r>
              <a:rPr lang="en-US" dirty="0" err="1" smtClean="0"/>
              <a:t>setpoint</a:t>
            </a:r>
            <a:endParaRPr lang="en-US" dirty="0" smtClean="0"/>
          </a:p>
          <a:p>
            <a:pPr lvl="1"/>
            <a:r>
              <a:rPr lang="en-US" dirty="0" smtClean="0"/>
              <a:t>Safety function when the level is too low / too high</a:t>
            </a:r>
          </a:p>
          <a:p>
            <a:pPr lvl="1"/>
            <a:r>
              <a:rPr lang="en-US" dirty="0" smtClean="0"/>
              <a:t>Noise cancellation</a:t>
            </a:r>
          </a:p>
          <a:p>
            <a:pPr lvl="1"/>
            <a:r>
              <a:rPr lang="en-US" dirty="0" smtClean="0"/>
              <a:t>Database of previous profiles</a:t>
            </a:r>
          </a:p>
          <a:p>
            <a:r>
              <a:rPr lang="en-US" dirty="0" smtClean="0"/>
              <a:t>All the extra features will help to stabilize system as much as possible</a:t>
            </a:r>
          </a:p>
          <a:p>
            <a:pPr lvl="1"/>
            <a:endParaRPr lang="en-US" dirty="0"/>
          </a:p>
        </p:txBody>
      </p:sp>
    </p:spTree>
    <p:extLst>
      <p:ext uri="{BB962C8B-B14F-4D97-AF65-F5344CB8AC3E}">
        <p14:creationId xmlns:p14="http://schemas.microsoft.com/office/powerpoint/2010/main" val="337583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 for LIW Dosing error</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Check calibration report for accuracy and linearity</a:t>
            </a:r>
          </a:p>
          <a:p>
            <a:pPr lvl="1"/>
            <a:r>
              <a:rPr lang="en-US" dirty="0" smtClean="0"/>
              <a:t>There are cases of wrong system installation, thus introduced scale nonlinearity</a:t>
            </a:r>
          </a:p>
          <a:p>
            <a:pPr marL="514350" indent="-514350">
              <a:buFont typeface="+mj-lt"/>
              <a:buAutoNum type="arabicPeriod"/>
            </a:pPr>
            <a:r>
              <a:rPr lang="en-US" dirty="0" smtClean="0"/>
              <a:t>Check the function of VSD and encoder</a:t>
            </a:r>
          </a:p>
          <a:p>
            <a:pPr lvl="1"/>
            <a:r>
              <a:rPr lang="en-US" dirty="0" smtClean="0"/>
              <a:t>If VSD is stable, the frequency output will be fairly stable</a:t>
            </a:r>
          </a:p>
          <a:p>
            <a:pPr lvl="1"/>
            <a:r>
              <a:rPr lang="en-US" dirty="0" smtClean="0"/>
              <a:t>Use a oscilloscope to  health check the encoder. If it is good, the frequency output will be stable</a:t>
            </a:r>
          </a:p>
          <a:p>
            <a:pPr marL="514350" indent="-514350">
              <a:buFont typeface="+mj-lt"/>
              <a:buAutoNum type="arabicPeriod"/>
            </a:pPr>
            <a:r>
              <a:rPr lang="en-US" dirty="0" smtClean="0"/>
              <a:t>Check the parameter setting of LIW controller</a:t>
            </a:r>
          </a:p>
          <a:p>
            <a:pPr lvl="1"/>
            <a:r>
              <a:rPr lang="en-US" dirty="0" smtClean="0"/>
              <a:t>PID</a:t>
            </a:r>
          </a:p>
          <a:p>
            <a:pPr lvl="1"/>
            <a:r>
              <a:rPr lang="en-US" dirty="0" smtClean="0"/>
              <a:t>Encoder setting, conversion</a:t>
            </a:r>
          </a:p>
          <a:p>
            <a:pPr lvl="1"/>
            <a:r>
              <a:rPr lang="en-US" dirty="0" smtClean="0"/>
              <a:t>VSD communication</a:t>
            </a:r>
          </a:p>
          <a:p>
            <a:pPr lvl="1"/>
            <a:r>
              <a:rPr lang="en-US" dirty="0" smtClean="0"/>
              <a:t>Dosing calculation / result</a:t>
            </a:r>
          </a:p>
          <a:p>
            <a:pPr lvl="1"/>
            <a:r>
              <a:rPr lang="en-US" dirty="0" smtClean="0"/>
              <a:t>Overall condition of LIW controller</a:t>
            </a:r>
          </a:p>
          <a:p>
            <a:pPr marL="514350" indent="-514350">
              <a:buFont typeface="+mj-lt"/>
              <a:buAutoNum type="arabicPeriod"/>
            </a:pPr>
            <a:r>
              <a:rPr lang="en-US" dirty="0" smtClean="0"/>
              <a:t>Monitor the dosing trends</a:t>
            </a:r>
          </a:p>
          <a:p>
            <a:pPr lvl="1"/>
            <a:r>
              <a:rPr lang="en-US" dirty="0" smtClean="0"/>
              <a:t>Identify sources of noise, and eliminate if possible.</a:t>
            </a:r>
            <a:endParaRPr lang="en-US" dirty="0"/>
          </a:p>
        </p:txBody>
      </p:sp>
    </p:spTree>
    <p:extLst>
      <p:ext uri="{BB962C8B-B14F-4D97-AF65-F5344CB8AC3E}">
        <p14:creationId xmlns:p14="http://schemas.microsoft.com/office/powerpoint/2010/main" val="2068244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2403" y="2643629"/>
            <a:ext cx="8200869" cy="1325563"/>
          </a:xfrm>
        </p:spPr>
        <p:txBody>
          <a:bodyPr/>
          <a:lstStyle/>
          <a:p>
            <a:r>
              <a:rPr lang="en-US" smtClean="0"/>
              <a:t>THANK YOU FOR YOUR ATTENTION</a:t>
            </a:r>
            <a:endParaRPr lang="en-US"/>
          </a:p>
        </p:txBody>
      </p:sp>
    </p:spTree>
    <p:extLst>
      <p:ext uri="{BB962C8B-B14F-4D97-AF65-F5344CB8AC3E}">
        <p14:creationId xmlns:p14="http://schemas.microsoft.com/office/powerpoint/2010/main" val="733292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OF DOSING: Powder </a:t>
            </a:r>
            <a:r>
              <a:rPr lang="en-US" dirty="0" smtClean="0"/>
              <a:t>dosing strategy</a:t>
            </a:r>
            <a:endParaRPr lang="en-US" dirty="0"/>
          </a:p>
        </p:txBody>
      </p:sp>
      <p:sp>
        <p:nvSpPr>
          <p:cNvPr id="3" name="Content Placeholder 2"/>
          <p:cNvSpPr>
            <a:spLocks noGrp="1"/>
          </p:cNvSpPr>
          <p:nvPr>
            <p:ph idx="1"/>
          </p:nvPr>
        </p:nvSpPr>
        <p:spPr/>
        <p:txBody>
          <a:bodyPr/>
          <a:lstStyle/>
          <a:p>
            <a:r>
              <a:rPr lang="en-US" dirty="0" smtClean="0"/>
              <a:t>Basic of any dosing strategy: measure the amount to be included in the recipe, and how to put it in.</a:t>
            </a:r>
          </a:p>
          <a:p>
            <a:pPr lvl="1"/>
            <a:r>
              <a:rPr lang="en-US" dirty="0" smtClean="0"/>
              <a:t>For easy visualization, think of making your morning tea: you need to measure 2 teaspoons of sugar, and using the spoon, one by one, put those sugar into your cup of tea.</a:t>
            </a:r>
          </a:p>
          <a:p>
            <a:r>
              <a:rPr lang="en-US" dirty="0" smtClean="0"/>
              <a:t>Common industrial set up will include:</a:t>
            </a:r>
          </a:p>
          <a:p>
            <a:pPr lvl="1"/>
            <a:r>
              <a:rPr lang="en-US" sz="2000" dirty="0" smtClean="0"/>
              <a:t>Material storage ( </a:t>
            </a:r>
            <a:r>
              <a:rPr lang="en-US" sz="2000" dirty="0" err="1" smtClean="0"/>
              <a:t>ie</a:t>
            </a:r>
            <a:r>
              <a:rPr lang="en-US" sz="2000" dirty="0" smtClean="0"/>
              <a:t>: A powder silo)</a:t>
            </a:r>
          </a:p>
          <a:p>
            <a:pPr lvl="1"/>
            <a:r>
              <a:rPr lang="en-US" sz="2000" dirty="0" smtClean="0"/>
              <a:t>Dosing unit input mechanism (</a:t>
            </a:r>
            <a:r>
              <a:rPr lang="en-US" sz="2000" dirty="0" err="1" smtClean="0"/>
              <a:t>ie</a:t>
            </a:r>
            <a:r>
              <a:rPr lang="en-US" sz="2000" dirty="0" smtClean="0"/>
              <a:t>: valve, star valve, screw feeder, vibrating belt)</a:t>
            </a:r>
          </a:p>
          <a:p>
            <a:pPr lvl="1"/>
            <a:r>
              <a:rPr lang="en-US" sz="2000" dirty="0" smtClean="0"/>
              <a:t>Scale (</a:t>
            </a:r>
            <a:r>
              <a:rPr lang="en-US" sz="2000" dirty="0" err="1" smtClean="0"/>
              <a:t>ie</a:t>
            </a:r>
            <a:r>
              <a:rPr lang="en-US" sz="2000" dirty="0" smtClean="0"/>
              <a:t>: a hopper with </a:t>
            </a:r>
            <a:r>
              <a:rPr lang="en-US" sz="2000" dirty="0" err="1" smtClean="0"/>
              <a:t>loadcell</a:t>
            </a:r>
            <a:r>
              <a:rPr lang="en-US" sz="2000" dirty="0" smtClean="0"/>
              <a:t>)</a:t>
            </a:r>
          </a:p>
          <a:p>
            <a:pPr lvl="1"/>
            <a:r>
              <a:rPr lang="en-US" sz="2000" dirty="0" smtClean="0"/>
              <a:t>Dosing unit output mechanism (</a:t>
            </a:r>
            <a:r>
              <a:rPr lang="en-US" sz="2000" dirty="0" err="1" smtClean="0"/>
              <a:t>ie</a:t>
            </a:r>
            <a:r>
              <a:rPr lang="en-US" sz="2000" dirty="0" smtClean="0"/>
              <a:t>: valve, star valve, screw feeder, vibrating belt)</a:t>
            </a:r>
          </a:p>
          <a:p>
            <a:endParaRPr lang="en-US" dirty="0" smtClean="0"/>
          </a:p>
        </p:txBody>
      </p:sp>
    </p:spTree>
    <p:extLst>
      <p:ext uri="{BB962C8B-B14F-4D97-AF65-F5344CB8AC3E}">
        <p14:creationId xmlns:p14="http://schemas.microsoft.com/office/powerpoint/2010/main" val="1611816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OF DOSING: Powder </a:t>
            </a:r>
            <a:r>
              <a:rPr lang="en-US" dirty="0" smtClean="0"/>
              <a:t>dosing strategy</a:t>
            </a:r>
            <a:endParaRPr lang="en-US" dirty="0"/>
          </a:p>
        </p:txBody>
      </p:sp>
      <p:sp>
        <p:nvSpPr>
          <p:cNvPr id="3" name="Content Placeholder 2"/>
          <p:cNvSpPr>
            <a:spLocks noGrp="1"/>
          </p:cNvSpPr>
          <p:nvPr>
            <p:ph idx="1"/>
          </p:nvPr>
        </p:nvSpPr>
        <p:spPr/>
        <p:txBody>
          <a:bodyPr>
            <a:normAutofit/>
          </a:bodyPr>
          <a:lstStyle/>
          <a:p>
            <a:r>
              <a:rPr lang="en-US" dirty="0" smtClean="0"/>
              <a:t>For process system, there are 2 modes of production: continuous and batch.</a:t>
            </a:r>
          </a:p>
          <a:p>
            <a:r>
              <a:rPr lang="en-US" dirty="0" smtClean="0"/>
              <a:t>To suit these modes of production, for powder handling, we need 2 methods: Gain-in-weight and loss-in-weight</a:t>
            </a:r>
          </a:p>
          <a:p>
            <a:pPr lvl="1"/>
            <a:r>
              <a:rPr lang="en-US" dirty="0" smtClean="0"/>
              <a:t>For gas/liquid handling, we have flow totalizer and flow rate as equivalent.</a:t>
            </a:r>
          </a:p>
          <a:p>
            <a:endParaRPr lang="en-US" dirty="0"/>
          </a:p>
        </p:txBody>
      </p:sp>
    </p:spTree>
    <p:extLst>
      <p:ext uri="{BB962C8B-B14F-4D97-AF65-F5344CB8AC3E}">
        <p14:creationId xmlns:p14="http://schemas.microsoft.com/office/powerpoint/2010/main" val="1248672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Gain-in-weight Technique</a:t>
            </a:r>
            <a:endParaRPr lang="en-US" dirty="0"/>
          </a:p>
        </p:txBody>
      </p:sp>
      <p:sp>
        <p:nvSpPr>
          <p:cNvPr id="3" name="Content Placeholder 2"/>
          <p:cNvSpPr>
            <a:spLocks noGrp="1"/>
          </p:cNvSpPr>
          <p:nvPr>
            <p:ph idx="1"/>
          </p:nvPr>
        </p:nvSpPr>
        <p:spPr/>
        <p:txBody>
          <a:bodyPr>
            <a:normAutofit/>
          </a:bodyPr>
          <a:lstStyle/>
          <a:p>
            <a:r>
              <a:rPr lang="en-US" dirty="0" smtClean="0"/>
              <a:t>Technique suitable for BATCH process</a:t>
            </a:r>
          </a:p>
          <a:p>
            <a:r>
              <a:rPr lang="en-US" dirty="0" smtClean="0"/>
              <a:t>The required input parameter is WEIGHT PER BATCH (Quantity per batch)</a:t>
            </a:r>
          </a:p>
          <a:p>
            <a:r>
              <a:rPr lang="en-US" dirty="0" smtClean="0"/>
              <a:t>The principle steps:</a:t>
            </a:r>
          </a:p>
          <a:p>
            <a:pPr marL="914400" lvl="1" indent="-457200">
              <a:buFont typeface="+mj-lt"/>
              <a:buAutoNum type="arabicPeriod"/>
            </a:pPr>
            <a:r>
              <a:rPr lang="en-US" dirty="0" smtClean="0"/>
              <a:t>Put material into a scale, bit by bit</a:t>
            </a:r>
          </a:p>
          <a:p>
            <a:pPr marL="914400" lvl="1" indent="-457200">
              <a:buFont typeface="+mj-lt"/>
              <a:buAutoNum type="arabicPeriod"/>
            </a:pPr>
            <a:r>
              <a:rPr lang="en-US" dirty="0" smtClean="0"/>
              <a:t>Use the scale to measure the amount of material GAINED</a:t>
            </a:r>
          </a:p>
          <a:p>
            <a:pPr marL="914400" lvl="1" indent="-457200">
              <a:buFont typeface="+mj-lt"/>
              <a:buAutoNum type="arabicPeriod"/>
            </a:pPr>
            <a:r>
              <a:rPr lang="en-US" dirty="0" smtClean="0"/>
              <a:t>When the material GAINED reach the desired weight (SET POINT), release the material to the next process.</a:t>
            </a:r>
          </a:p>
          <a:p>
            <a:pPr marL="914400" lvl="1" indent="-457200">
              <a:buFont typeface="+mj-lt"/>
              <a:buAutoNum type="arabicPeriod"/>
            </a:pPr>
            <a:r>
              <a:rPr lang="en-US" dirty="0" smtClean="0"/>
              <a:t>Repeat</a:t>
            </a:r>
          </a:p>
          <a:p>
            <a:pPr lvl="1"/>
            <a:endParaRPr lang="en-US" dirty="0"/>
          </a:p>
          <a:p>
            <a:pPr lvl="1"/>
            <a:endParaRPr lang="en-US" dirty="0" smtClean="0"/>
          </a:p>
        </p:txBody>
      </p:sp>
    </p:spTree>
    <p:extLst>
      <p:ext uri="{BB962C8B-B14F-4D97-AF65-F5344CB8AC3E}">
        <p14:creationId xmlns:p14="http://schemas.microsoft.com/office/powerpoint/2010/main" val="1718782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Gain-in-weight Technique </a:t>
            </a:r>
            <a:endParaRPr lang="en-US" dirty="0"/>
          </a:p>
        </p:txBody>
      </p:sp>
      <p:sp>
        <p:nvSpPr>
          <p:cNvPr id="3" name="Content Placeholder 2"/>
          <p:cNvSpPr>
            <a:spLocks noGrp="1"/>
          </p:cNvSpPr>
          <p:nvPr>
            <p:ph idx="1"/>
          </p:nvPr>
        </p:nvSpPr>
        <p:spPr/>
        <p:txBody>
          <a:bodyPr>
            <a:normAutofit/>
          </a:bodyPr>
          <a:lstStyle/>
          <a:p>
            <a:r>
              <a:rPr lang="en-US" dirty="0" smtClean="0"/>
              <a:t>This technique is straight forward, and performance of dosing only depends on 2 factors:</a:t>
            </a:r>
          </a:p>
          <a:p>
            <a:pPr lvl="1"/>
            <a:r>
              <a:rPr lang="en-US" dirty="0" smtClean="0"/>
              <a:t>Scale Accuracy and Repeatability</a:t>
            </a:r>
          </a:p>
          <a:p>
            <a:pPr lvl="1"/>
            <a:r>
              <a:rPr lang="en-US" dirty="0" smtClean="0"/>
              <a:t>How well the dosing unit reach the SET POINT</a:t>
            </a:r>
          </a:p>
          <a:p>
            <a:r>
              <a:rPr lang="en-US" dirty="0" smtClean="0"/>
              <a:t>Common problems:</a:t>
            </a:r>
          </a:p>
          <a:p>
            <a:pPr lvl="1"/>
            <a:r>
              <a:rPr lang="en-US" dirty="0" smtClean="0"/>
              <a:t>Scale linearity and scale calibration (</a:t>
            </a:r>
            <a:r>
              <a:rPr lang="en-US" dirty="0" err="1" smtClean="0"/>
              <a:t>ie</a:t>
            </a:r>
            <a:r>
              <a:rPr lang="en-US" dirty="0" smtClean="0"/>
              <a:t>: 100.5kg instead of the required 100kg)</a:t>
            </a:r>
          </a:p>
          <a:p>
            <a:pPr lvl="1"/>
            <a:r>
              <a:rPr lang="en-US" dirty="0" smtClean="0"/>
              <a:t>Overdosing due to dosing input mechanism dead time (</a:t>
            </a:r>
            <a:r>
              <a:rPr lang="en-US" dirty="0" err="1" smtClean="0"/>
              <a:t>ie</a:t>
            </a:r>
            <a:r>
              <a:rPr lang="en-US" dirty="0" smtClean="0"/>
              <a:t>: scale reached set point, but screw feeder need 1-2 second to fully stop dosing)</a:t>
            </a:r>
          </a:p>
          <a:p>
            <a:pPr lvl="1"/>
            <a:r>
              <a:rPr lang="en-US" dirty="0" smtClean="0"/>
              <a:t>Dosing accuracy vs speed (higher dosing accuracy</a:t>
            </a:r>
            <a:r>
              <a:rPr lang="en-US" dirty="0"/>
              <a:t> </a:t>
            </a:r>
            <a:r>
              <a:rPr lang="en-US" dirty="0" smtClean="0"/>
              <a:t>needs longer time)</a:t>
            </a:r>
          </a:p>
          <a:p>
            <a:endParaRPr lang="en-US" dirty="0" smtClean="0"/>
          </a:p>
          <a:p>
            <a:pPr lvl="1"/>
            <a:endParaRPr lang="en-US" dirty="0"/>
          </a:p>
        </p:txBody>
      </p:sp>
    </p:spTree>
    <p:extLst>
      <p:ext uri="{BB962C8B-B14F-4D97-AF65-F5344CB8AC3E}">
        <p14:creationId xmlns:p14="http://schemas.microsoft.com/office/powerpoint/2010/main" val="1283312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Setting up a GIW System</a:t>
            </a:r>
            <a:endParaRPr lang="en-US" dirty="0"/>
          </a:p>
        </p:txBody>
      </p:sp>
      <p:sp>
        <p:nvSpPr>
          <p:cNvPr id="6" name="Content Placeholder 2"/>
          <p:cNvSpPr>
            <a:spLocks noGrp="1"/>
          </p:cNvSpPr>
          <p:nvPr>
            <p:ph idx="1"/>
          </p:nvPr>
        </p:nvSpPr>
        <p:spPr>
          <a:xfrm>
            <a:off x="838200" y="1825625"/>
            <a:ext cx="10515600" cy="4351338"/>
          </a:xfrm>
        </p:spPr>
        <p:txBody>
          <a:bodyPr/>
          <a:lstStyle/>
          <a:p>
            <a:r>
              <a:rPr lang="en-US" dirty="0" smtClean="0"/>
              <a:t>While powder dosing set up are more or less simple, we will start with a simple PFD (process flow diagram) of a </a:t>
            </a:r>
            <a:r>
              <a:rPr lang="en-US" u="sng" dirty="0" smtClean="0"/>
              <a:t>GIW</a:t>
            </a:r>
            <a:r>
              <a:rPr lang="en-US" dirty="0" smtClean="0"/>
              <a:t> dosing unit and a </a:t>
            </a:r>
            <a:r>
              <a:rPr lang="en-US" u="sng" dirty="0" smtClean="0"/>
              <a:t>BATCH</a:t>
            </a:r>
            <a:r>
              <a:rPr lang="en-US" dirty="0" smtClean="0"/>
              <a:t> Mixer</a:t>
            </a:r>
            <a:endParaRPr lang="en-US" dirty="0"/>
          </a:p>
        </p:txBody>
      </p:sp>
      <p:sp>
        <p:nvSpPr>
          <p:cNvPr id="7" name="Rectangle 6"/>
          <p:cNvSpPr/>
          <p:nvPr/>
        </p:nvSpPr>
        <p:spPr>
          <a:xfrm>
            <a:off x="2908090" y="3417757"/>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GIW-DOSING</a:t>
            </a:r>
            <a:endParaRPr lang="en-US" dirty="0"/>
          </a:p>
        </p:txBody>
      </p:sp>
      <p:sp>
        <p:nvSpPr>
          <p:cNvPr id="8" name="Rectangle 7"/>
          <p:cNvSpPr/>
          <p:nvPr/>
        </p:nvSpPr>
        <p:spPr>
          <a:xfrm>
            <a:off x="6808657" y="3417757"/>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BATCH MIXER</a:t>
            </a:r>
            <a:endParaRPr lang="en-US" dirty="0"/>
          </a:p>
        </p:txBody>
      </p:sp>
      <p:sp>
        <p:nvSpPr>
          <p:cNvPr id="9" name="Right Arrow 8"/>
          <p:cNvSpPr/>
          <p:nvPr/>
        </p:nvSpPr>
        <p:spPr>
          <a:xfrm>
            <a:off x="4826831" y="3972394"/>
            <a:ext cx="1981826" cy="1948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277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Setting up a </a:t>
            </a:r>
            <a:r>
              <a:rPr lang="en-US" dirty="0" smtClean="0"/>
              <a:t>GIW </a:t>
            </a:r>
            <a:r>
              <a:rPr lang="en-US" dirty="0"/>
              <a:t>system</a:t>
            </a:r>
          </a:p>
        </p:txBody>
      </p:sp>
      <p:sp>
        <p:nvSpPr>
          <p:cNvPr id="3" name="Content Placeholder 2"/>
          <p:cNvSpPr>
            <a:spLocks noGrp="1"/>
          </p:cNvSpPr>
          <p:nvPr>
            <p:ph idx="1"/>
          </p:nvPr>
        </p:nvSpPr>
        <p:spPr>
          <a:xfrm>
            <a:off x="838200" y="1591491"/>
            <a:ext cx="10149590" cy="520509"/>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Let’s furnish with more of system details for GIW-Dosing unit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p:txBody>
      </p:sp>
      <p:sp>
        <p:nvSpPr>
          <p:cNvPr id="4" name="Rectangle 3"/>
          <p:cNvSpPr/>
          <p:nvPr/>
        </p:nvSpPr>
        <p:spPr>
          <a:xfrm>
            <a:off x="5366477" y="3357797"/>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SCALE HOPPER</a:t>
            </a:r>
            <a:endParaRPr lang="en-US" dirty="0"/>
          </a:p>
        </p:txBody>
      </p:sp>
      <p:sp>
        <p:nvSpPr>
          <p:cNvPr id="6" name="Rectangle 5"/>
          <p:cNvSpPr/>
          <p:nvPr/>
        </p:nvSpPr>
        <p:spPr>
          <a:xfrm>
            <a:off x="1648916" y="3357797"/>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MATERIAL STORAGE SILO</a:t>
            </a:r>
            <a:endParaRPr lang="en-US" dirty="0"/>
          </a:p>
        </p:txBody>
      </p:sp>
      <p:cxnSp>
        <p:nvCxnSpPr>
          <p:cNvPr id="8" name="Straight Arrow Connector 7"/>
          <p:cNvCxnSpPr>
            <a:stCxn id="6" idx="3"/>
          </p:cNvCxnSpPr>
          <p:nvPr/>
        </p:nvCxnSpPr>
        <p:spPr>
          <a:xfrm>
            <a:off x="3567657" y="3972394"/>
            <a:ext cx="17988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802069" y="4033944"/>
            <a:ext cx="1049311" cy="646331"/>
          </a:xfrm>
          <a:prstGeom prst="rect">
            <a:avLst/>
          </a:prstGeom>
          <a:noFill/>
        </p:spPr>
        <p:txBody>
          <a:bodyPr wrap="square" rtlCol="0">
            <a:spAutoFit/>
          </a:bodyPr>
          <a:lstStyle/>
          <a:p>
            <a:pPr algn="ctr"/>
            <a:r>
              <a:rPr lang="en-US" dirty="0" smtClean="0"/>
              <a:t>OUTPUT</a:t>
            </a:r>
          </a:p>
          <a:p>
            <a:pPr algn="ctr"/>
            <a:r>
              <a:rPr lang="en-US" dirty="0" smtClean="0"/>
              <a:t>VALVE</a:t>
            </a:r>
            <a:endParaRPr lang="en-US" dirty="0"/>
          </a:p>
        </p:txBody>
      </p:sp>
      <p:sp>
        <p:nvSpPr>
          <p:cNvPr id="10" name="Rectangle 9"/>
          <p:cNvSpPr/>
          <p:nvPr/>
        </p:nvSpPr>
        <p:spPr>
          <a:xfrm>
            <a:off x="9322633" y="3357797"/>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BATCH</a:t>
            </a:r>
          </a:p>
          <a:p>
            <a:pPr algn="ctr"/>
            <a:r>
              <a:rPr lang="en-US" dirty="0" smtClean="0"/>
              <a:t>MIXER</a:t>
            </a:r>
            <a:endParaRPr lang="en-US" dirty="0"/>
          </a:p>
        </p:txBody>
      </p:sp>
      <p:cxnSp>
        <p:nvCxnSpPr>
          <p:cNvPr id="12" name="Straight Arrow Connector 11"/>
          <p:cNvCxnSpPr>
            <a:stCxn id="4" idx="3"/>
            <a:endCxn id="10" idx="1"/>
          </p:cNvCxnSpPr>
          <p:nvPr/>
        </p:nvCxnSpPr>
        <p:spPr>
          <a:xfrm>
            <a:off x="7285218" y="3972394"/>
            <a:ext cx="20374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244183" y="2608289"/>
            <a:ext cx="7824866" cy="23834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467066" y="2567153"/>
            <a:ext cx="2165455" cy="369332"/>
          </a:xfrm>
          <a:prstGeom prst="rect">
            <a:avLst/>
          </a:prstGeom>
          <a:noFill/>
        </p:spPr>
        <p:txBody>
          <a:bodyPr wrap="square" rtlCol="0">
            <a:spAutoFit/>
          </a:bodyPr>
          <a:lstStyle/>
          <a:p>
            <a:r>
              <a:rPr lang="en-US" dirty="0" smtClean="0"/>
              <a:t>GIW DOSING UNIT</a:t>
            </a:r>
            <a:endParaRPr lang="en-US" dirty="0"/>
          </a:p>
        </p:txBody>
      </p:sp>
      <p:sp>
        <p:nvSpPr>
          <p:cNvPr id="16" name="TextBox 15"/>
          <p:cNvSpPr txBox="1"/>
          <p:nvPr/>
        </p:nvSpPr>
        <p:spPr>
          <a:xfrm>
            <a:off x="9683022" y="2751819"/>
            <a:ext cx="1304768" cy="646331"/>
          </a:xfrm>
          <a:prstGeom prst="rect">
            <a:avLst/>
          </a:prstGeom>
          <a:noFill/>
        </p:spPr>
        <p:txBody>
          <a:bodyPr wrap="square" rtlCol="0">
            <a:spAutoFit/>
          </a:bodyPr>
          <a:lstStyle/>
          <a:p>
            <a:r>
              <a:rPr lang="en-US" smtClean="0"/>
              <a:t>QUANTITY PER BATCH</a:t>
            </a:r>
            <a:endParaRPr lang="en-US" dirty="0"/>
          </a:p>
        </p:txBody>
      </p:sp>
      <p:sp>
        <p:nvSpPr>
          <p:cNvPr id="17" name="TextBox 16"/>
          <p:cNvSpPr txBox="1"/>
          <p:nvPr/>
        </p:nvSpPr>
        <p:spPr>
          <a:xfrm>
            <a:off x="3631521" y="4013531"/>
            <a:ext cx="1734955" cy="923330"/>
          </a:xfrm>
          <a:prstGeom prst="rect">
            <a:avLst/>
          </a:prstGeom>
          <a:noFill/>
        </p:spPr>
        <p:txBody>
          <a:bodyPr wrap="square" rtlCol="0">
            <a:spAutoFit/>
          </a:bodyPr>
          <a:lstStyle/>
          <a:p>
            <a:pPr algn="ctr"/>
            <a:r>
              <a:rPr lang="en-US" dirty="0" smtClean="0"/>
              <a:t>INPUT</a:t>
            </a:r>
          </a:p>
          <a:p>
            <a:pPr algn="ctr"/>
            <a:r>
              <a:rPr lang="en-US" dirty="0" smtClean="0"/>
              <a:t>SCREW</a:t>
            </a:r>
          </a:p>
          <a:p>
            <a:pPr algn="ctr"/>
            <a:r>
              <a:rPr lang="en-US" dirty="0" smtClean="0"/>
              <a:t>FEEDER</a:t>
            </a:r>
            <a:endParaRPr lang="en-US" dirty="0"/>
          </a:p>
        </p:txBody>
      </p:sp>
    </p:spTree>
    <p:extLst>
      <p:ext uri="{BB962C8B-B14F-4D97-AF65-F5344CB8AC3E}">
        <p14:creationId xmlns:p14="http://schemas.microsoft.com/office/powerpoint/2010/main" val="250553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01585" y="1229194"/>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SCALE HOPPER</a:t>
            </a:r>
            <a:endParaRPr lang="en-US" dirty="0"/>
          </a:p>
        </p:txBody>
      </p:sp>
      <p:sp>
        <p:nvSpPr>
          <p:cNvPr id="5" name="Rectangle 4"/>
          <p:cNvSpPr/>
          <p:nvPr/>
        </p:nvSpPr>
        <p:spPr>
          <a:xfrm>
            <a:off x="1484024" y="1229194"/>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MATERIAL STORAGE SILO</a:t>
            </a:r>
            <a:endParaRPr lang="en-US" dirty="0"/>
          </a:p>
        </p:txBody>
      </p:sp>
      <p:cxnSp>
        <p:nvCxnSpPr>
          <p:cNvPr id="6" name="Straight Arrow Connector 5"/>
          <p:cNvCxnSpPr>
            <a:stCxn id="8" idx="3"/>
          </p:cNvCxnSpPr>
          <p:nvPr/>
        </p:nvCxnSpPr>
        <p:spPr>
          <a:xfrm>
            <a:off x="3402765" y="1843791"/>
            <a:ext cx="17988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637178" y="1905341"/>
            <a:ext cx="1060396" cy="646331"/>
          </a:xfrm>
          <a:prstGeom prst="rect">
            <a:avLst/>
          </a:prstGeom>
          <a:noFill/>
        </p:spPr>
        <p:txBody>
          <a:bodyPr wrap="square" rtlCol="0">
            <a:spAutoFit/>
          </a:bodyPr>
          <a:lstStyle/>
          <a:p>
            <a:pPr algn="ctr"/>
            <a:r>
              <a:rPr lang="en-US" dirty="0" smtClean="0"/>
              <a:t>OUTPUT</a:t>
            </a:r>
          </a:p>
          <a:p>
            <a:pPr algn="ctr"/>
            <a:r>
              <a:rPr lang="en-US" dirty="0" smtClean="0"/>
              <a:t>VALVE</a:t>
            </a:r>
            <a:endParaRPr lang="en-US" dirty="0"/>
          </a:p>
        </p:txBody>
      </p:sp>
      <p:sp>
        <p:nvSpPr>
          <p:cNvPr id="8" name="Rectangle 7"/>
          <p:cNvSpPr/>
          <p:nvPr/>
        </p:nvSpPr>
        <p:spPr>
          <a:xfrm>
            <a:off x="9157741" y="1229194"/>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BATCH</a:t>
            </a:r>
          </a:p>
          <a:p>
            <a:pPr algn="ctr"/>
            <a:r>
              <a:rPr lang="en-US" dirty="0" smtClean="0"/>
              <a:t>MIXER</a:t>
            </a:r>
            <a:endParaRPr lang="en-US" dirty="0"/>
          </a:p>
        </p:txBody>
      </p:sp>
      <p:cxnSp>
        <p:nvCxnSpPr>
          <p:cNvPr id="9" name="Straight Arrow Connector 8"/>
          <p:cNvCxnSpPr>
            <a:stCxn id="6" idx="3"/>
          </p:cNvCxnSpPr>
          <p:nvPr/>
        </p:nvCxnSpPr>
        <p:spPr>
          <a:xfrm>
            <a:off x="7120326" y="1843791"/>
            <a:ext cx="20374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079291" y="479686"/>
            <a:ext cx="7824866" cy="23834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302174" y="438550"/>
            <a:ext cx="2165455" cy="369332"/>
          </a:xfrm>
          <a:prstGeom prst="rect">
            <a:avLst/>
          </a:prstGeom>
          <a:noFill/>
        </p:spPr>
        <p:txBody>
          <a:bodyPr wrap="square" rtlCol="0">
            <a:spAutoFit/>
          </a:bodyPr>
          <a:lstStyle/>
          <a:p>
            <a:r>
              <a:rPr lang="en-US" dirty="0" smtClean="0"/>
              <a:t>GIW DOSING UNIT</a:t>
            </a:r>
            <a:endParaRPr lang="en-US" dirty="0"/>
          </a:p>
        </p:txBody>
      </p:sp>
      <p:sp>
        <p:nvSpPr>
          <p:cNvPr id="13" name="TextBox 12"/>
          <p:cNvSpPr txBox="1"/>
          <p:nvPr/>
        </p:nvSpPr>
        <p:spPr>
          <a:xfrm>
            <a:off x="3466629" y="1884928"/>
            <a:ext cx="1671091" cy="646331"/>
          </a:xfrm>
          <a:prstGeom prst="rect">
            <a:avLst/>
          </a:prstGeom>
          <a:noFill/>
        </p:spPr>
        <p:txBody>
          <a:bodyPr wrap="square" rtlCol="0">
            <a:spAutoFit/>
          </a:bodyPr>
          <a:lstStyle/>
          <a:p>
            <a:pPr algn="ctr"/>
            <a:r>
              <a:rPr lang="en-US" dirty="0" smtClean="0"/>
              <a:t>INPUT</a:t>
            </a:r>
          </a:p>
          <a:p>
            <a:pPr algn="ctr"/>
            <a:r>
              <a:rPr lang="en-US" dirty="0" smtClean="0"/>
              <a:t>SCREWFEEDER</a:t>
            </a:r>
            <a:endParaRPr lang="en-US" dirty="0"/>
          </a:p>
        </p:txBody>
      </p:sp>
      <p:sp>
        <p:nvSpPr>
          <p:cNvPr id="15" name="Rectangle 14"/>
          <p:cNvSpPr/>
          <p:nvPr/>
        </p:nvSpPr>
        <p:spPr>
          <a:xfrm>
            <a:off x="5201585" y="3207896"/>
            <a:ext cx="1918741" cy="1229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GIW </a:t>
            </a:r>
          </a:p>
          <a:p>
            <a:pPr algn="ctr"/>
            <a:r>
              <a:rPr lang="en-US" dirty="0" smtClean="0"/>
              <a:t>CONTROLLER</a:t>
            </a:r>
            <a:endParaRPr lang="en-US" dirty="0"/>
          </a:p>
        </p:txBody>
      </p:sp>
      <p:cxnSp>
        <p:nvCxnSpPr>
          <p:cNvPr id="19" name="Straight Arrow Connector 18"/>
          <p:cNvCxnSpPr>
            <a:stCxn id="4" idx="2"/>
            <a:endCxn id="15" idx="0"/>
          </p:cNvCxnSpPr>
          <p:nvPr/>
        </p:nvCxnSpPr>
        <p:spPr>
          <a:xfrm>
            <a:off x="6160956" y="2458388"/>
            <a:ext cx="0" cy="749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26" idx="2"/>
            <a:endCxn id="15" idx="3"/>
          </p:cNvCxnSpPr>
          <p:nvPr/>
        </p:nvCxnSpPr>
        <p:spPr>
          <a:xfrm rot="5400000">
            <a:off x="8361485" y="1983483"/>
            <a:ext cx="597851" cy="308016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548110" y="2578311"/>
            <a:ext cx="1304768" cy="646331"/>
          </a:xfrm>
          <a:prstGeom prst="rect">
            <a:avLst/>
          </a:prstGeom>
          <a:noFill/>
        </p:spPr>
        <p:txBody>
          <a:bodyPr wrap="square" rtlCol="0">
            <a:spAutoFit/>
          </a:bodyPr>
          <a:lstStyle/>
          <a:p>
            <a:r>
              <a:rPr lang="en-US" smtClean="0"/>
              <a:t>QUANTITY PER BATCH</a:t>
            </a:r>
            <a:endParaRPr lang="en-US" dirty="0"/>
          </a:p>
        </p:txBody>
      </p:sp>
      <p:cxnSp>
        <p:nvCxnSpPr>
          <p:cNvPr id="29" name="Elbow Connector 28"/>
          <p:cNvCxnSpPr>
            <a:stCxn id="7" idx="2"/>
            <a:endCxn id="15" idx="3"/>
          </p:cNvCxnSpPr>
          <p:nvPr/>
        </p:nvCxnSpPr>
        <p:spPr>
          <a:xfrm rot="5400000">
            <a:off x="7008441" y="2663557"/>
            <a:ext cx="1270821" cy="104705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15" idx="1"/>
            <a:endCxn id="34" idx="2"/>
          </p:cNvCxnSpPr>
          <p:nvPr/>
        </p:nvCxnSpPr>
        <p:spPr>
          <a:xfrm rot="10800000">
            <a:off x="4287809" y="3477721"/>
            <a:ext cx="913777" cy="34477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Content Placeholder 2"/>
          <p:cNvSpPr>
            <a:spLocks noGrp="1"/>
          </p:cNvSpPr>
          <p:nvPr>
            <p:ph idx="1"/>
          </p:nvPr>
        </p:nvSpPr>
        <p:spPr>
          <a:xfrm>
            <a:off x="823209" y="4609683"/>
            <a:ext cx="10515600" cy="2023255"/>
          </a:xfrm>
        </p:spPr>
        <p:txBody>
          <a:bodyPr>
            <a:normAutofit fontScale="92500" lnSpcReduction="20000"/>
          </a:bodyPr>
          <a:lstStyle/>
          <a:p>
            <a:r>
              <a:rPr lang="en-US" dirty="0" smtClean="0"/>
              <a:t>To adjust the speed of screw feeder, a Variable Speed Driver (or Variable Frequency Driver/Inverter) is installed. A slower speed means higher accuracy might be achieved.</a:t>
            </a:r>
          </a:p>
          <a:p>
            <a:r>
              <a:rPr lang="en-US" dirty="0" smtClean="0"/>
              <a:t>After the quantity in scale hopper is equal to Quantity per batch, Input Screw feeder stop, Output Valve Open to let all the material in Scale hopper to go to Batch Mixer</a:t>
            </a:r>
          </a:p>
        </p:txBody>
      </p:sp>
      <p:sp>
        <p:nvSpPr>
          <p:cNvPr id="34" name="TextBox 33"/>
          <p:cNvSpPr txBox="1"/>
          <p:nvPr/>
        </p:nvSpPr>
        <p:spPr>
          <a:xfrm>
            <a:off x="3991907" y="3108388"/>
            <a:ext cx="591801" cy="369332"/>
          </a:xfrm>
          <a:prstGeom prst="rect">
            <a:avLst/>
          </a:prstGeom>
          <a:noFill/>
        </p:spPr>
        <p:txBody>
          <a:bodyPr wrap="square" rtlCol="0">
            <a:spAutoFit/>
          </a:bodyPr>
          <a:lstStyle/>
          <a:p>
            <a:r>
              <a:rPr lang="en-US" smtClean="0"/>
              <a:t>VSD</a:t>
            </a:r>
            <a:endParaRPr lang="en-US" dirty="0"/>
          </a:p>
        </p:txBody>
      </p:sp>
      <p:cxnSp>
        <p:nvCxnSpPr>
          <p:cNvPr id="36" name="Straight Arrow Connector 35"/>
          <p:cNvCxnSpPr>
            <a:stCxn id="34" idx="0"/>
            <a:endCxn id="13" idx="2"/>
          </p:cNvCxnSpPr>
          <p:nvPr/>
        </p:nvCxnSpPr>
        <p:spPr>
          <a:xfrm flipV="1">
            <a:off x="4287808" y="2531259"/>
            <a:ext cx="14367" cy="5771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2368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TotalTime>
  <Words>1493</Words>
  <Application>Microsoft Macintosh PowerPoint</Application>
  <PresentationFormat>Widescreen</PresentationFormat>
  <Paragraphs>214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Calibri Light</vt:lpstr>
      <vt:lpstr>Wingdings</vt:lpstr>
      <vt:lpstr>Arial</vt:lpstr>
      <vt:lpstr>Office Theme</vt:lpstr>
      <vt:lpstr>Agenda</vt:lpstr>
      <vt:lpstr>BASIC OF DOSING: Dosing process unit</vt:lpstr>
      <vt:lpstr>BASIC OF DOSING: Powder dosing strategy</vt:lpstr>
      <vt:lpstr>BASIC OF DOSING: Powder dosing strategy</vt:lpstr>
      <vt:lpstr>Gain-in-weight Technique</vt:lpstr>
      <vt:lpstr>Gain-in-weight Technique </vt:lpstr>
      <vt:lpstr>Example: Setting up a GIW System</vt:lpstr>
      <vt:lpstr>Example: Setting up a GIW system</vt:lpstr>
      <vt:lpstr>PowerPoint Presentation</vt:lpstr>
      <vt:lpstr>Basic control scheme for GIW</vt:lpstr>
      <vt:lpstr>Troubleshooting in GIW dosing accuracy</vt:lpstr>
      <vt:lpstr>Lost-in-Weight technique (LIW)</vt:lpstr>
      <vt:lpstr>Lost-in-Weight Technique (LIW)</vt:lpstr>
      <vt:lpstr>Example: Setting up a LIW system</vt:lpstr>
      <vt:lpstr>Example: Setting up a LIW system</vt:lpstr>
      <vt:lpstr>Example: Setting up a LIW system</vt:lpstr>
      <vt:lpstr>PowerPoint Presentation</vt:lpstr>
      <vt:lpstr>Basic control scheme of LIW: DOSING</vt:lpstr>
      <vt:lpstr>Basic control scheme of LIW: REFILLING</vt:lpstr>
      <vt:lpstr>Extra features in LIW</vt:lpstr>
      <vt:lpstr>Troubleshooting for LIW Dosing error</vt:lpstr>
      <vt:lpstr>THANK YOU FOR YOUR ATTENTION</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basic explanation about Lost-in-Weight Technique</dc:title>
  <dc:creator>Microsoft Office User</dc:creator>
  <cp:lastModifiedBy>Microsoft Office User</cp:lastModifiedBy>
  <cp:revision>23</cp:revision>
  <dcterms:created xsi:type="dcterms:W3CDTF">2017-11-19T05:49:19Z</dcterms:created>
  <dcterms:modified xsi:type="dcterms:W3CDTF">2017-11-19T13:03:58Z</dcterms:modified>
</cp:coreProperties>
</file>